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BB5C87-0D45-450B-BDAE-9C668F42A146}"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200706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BB5C87-0D45-450B-BDAE-9C668F42A146}"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417583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BB5C87-0D45-450B-BDAE-9C668F42A146}"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267741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BB5C87-0D45-450B-BDAE-9C668F42A146}"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140683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BB5C87-0D45-450B-BDAE-9C668F42A146}"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20522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BB5C87-0D45-450B-BDAE-9C668F42A146}" type="datetimeFigureOut">
              <a:rPr lang="ru-RU" smtClean="0"/>
              <a:t>18.03.2022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155720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BB5C87-0D45-450B-BDAE-9C668F42A146}" type="datetimeFigureOut">
              <a:rPr lang="ru-RU" smtClean="0"/>
              <a:t>18.03.2022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270783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BB5C87-0D45-450B-BDAE-9C668F42A146}" type="datetimeFigureOut">
              <a:rPr lang="ru-RU" smtClean="0"/>
              <a:t>18.03.2022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239248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BB5C87-0D45-450B-BDAE-9C668F42A146}" type="datetimeFigureOut">
              <a:rPr lang="ru-RU" smtClean="0"/>
              <a:t>18.03.2022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91217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FBB5C87-0D45-450B-BDAE-9C668F42A146}" type="datetimeFigureOut">
              <a:rPr lang="ru-RU" smtClean="0"/>
              <a:t>18.03.2022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259418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FBB5C87-0D45-450B-BDAE-9C668F42A146}" type="datetimeFigureOut">
              <a:rPr lang="ru-RU" smtClean="0"/>
              <a:t>18.03.2022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FF2E43-B859-4C59-B2FD-579FEDE14637}" type="slidenum">
              <a:rPr lang="ru-RU" smtClean="0"/>
              <a:t>‹#›</a:t>
            </a:fld>
            <a:endParaRPr lang="ru-RU"/>
          </a:p>
        </p:txBody>
      </p:sp>
    </p:spTree>
    <p:extLst>
      <p:ext uri="{BB962C8B-B14F-4D97-AF65-F5344CB8AC3E}">
        <p14:creationId xmlns:p14="http://schemas.microsoft.com/office/powerpoint/2010/main" val="358011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B5C87-0D45-450B-BDAE-9C668F42A146}" type="datetimeFigureOut">
              <a:rPr lang="ru-RU" smtClean="0"/>
              <a:t>18.03.2022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F2E43-B859-4C59-B2FD-579FEDE14637}" type="slidenum">
              <a:rPr lang="ru-RU" smtClean="0"/>
              <a:t>‹#›</a:t>
            </a:fld>
            <a:endParaRPr lang="ru-RU"/>
          </a:p>
        </p:txBody>
      </p:sp>
    </p:spTree>
    <p:extLst>
      <p:ext uri="{BB962C8B-B14F-4D97-AF65-F5344CB8AC3E}">
        <p14:creationId xmlns:p14="http://schemas.microsoft.com/office/powerpoint/2010/main" val="2655221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ru.wikipedia.org/wiki/%D0%9F%D0%BB%D0%B0%D0%BD%D0%B5%D1%82%D1%8B_%D0%B7%D0%B5%D0%BC%D0%BD%D0%BE%D0%B9_%D0%B3%D1%80%D1%83%D0%BF%D0%BF%D1%8B" TargetMode="External"/><Relationship Id="rId13" Type="http://schemas.openxmlformats.org/officeDocument/2006/relationships/image" Target="../media/image1.jpeg"/><Relationship Id="rId3" Type="http://schemas.openxmlformats.org/officeDocument/2006/relationships/hyperlink" Target="https://ru.wikipedia.org/wiki/%D0%9F%D0%BB%D0%B0%D0%BD%D0%B5%D1%82%D0%B0" TargetMode="External"/><Relationship Id="rId7" Type="http://schemas.openxmlformats.org/officeDocument/2006/relationships/hyperlink" Target="https://ru.wikipedia.org/wiki/%D0%9C%D0%B0%D1%81%D1%81%D0%B0" TargetMode="External"/><Relationship Id="rId12" Type="http://schemas.openxmlformats.org/officeDocument/2006/relationships/hyperlink" Target="https://ru.wikipedia.org/wiki/%D0%96%D0%B8%D0%B7%D0%BD%D1%8C" TargetMode="External"/><Relationship Id="rId2" Type="http://schemas.openxmlformats.org/officeDocument/2006/relationships/hyperlink" Target="https://ru.wikipedia.org/wiki/%D0%A1%D0%BE%D0%BB%D0%BD%D1%86%D0%B5" TargetMode="External"/><Relationship Id="rId1" Type="http://schemas.openxmlformats.org/officeDocument/2006/relationships/slideLayout" Target="../slideLayouts/slideLayout1.xml"/><Relationship Id="rId6" Type="http://schemas.openxmlformats.org/officeDocument/2006/relationships/hyperlink" Target="https://ru.wikipedia.org/wiki/%D0%94%D0%B8%D0%B0%D0%BC%D0%B5%D1%82%D1%80" TargetMode="External"/><Relationship Id="rId11" Type="http://schemas.openxmlformats.org/officeDocument/2006/relationships/hyperlink" Target="https://ru.wikipedia.org/wiki/%D0%92%D1%81%D0%B5%D0%BB%D0%B5%D0%BD%D0%BD%D0%B0%D1%8F" TargetMode="External"/><Relationship Id="rId5" Type="http://schemas.openxmlformats.org/officeDocument/2006/relationships/hyperlink" Target="https://ru.wikipedia.org/wiki/%D0%9F%D0%BB%D0%BE%D1%82%D0%BD%D0%BE%D1%81%D1%82%D1%8C" TargetMode="External"/><Relationship Id="rId10" Type="http://schemas.openxmlformats.org/officeDocument/2006/relationships/hyperlink" Target="https://ru.wikipedia.org/wiki/%D0%92%D0%B5%D0%BD%D0%B5%D1%80%D0%B0" TargetMode="External"/><Relationship Id="rId4" Type="http://schemas.openxmlformats.org/officeDocument/2006/relationships/hyperlink" Target="https://ru.wikipedia.org/wiki/%D0%A1%D0%BE%D0%BB%D0%BD%D0%B5%D1%87%D0%BD%D0%B0%D1%8F_%D1%81%D0%B8%D1%81%D1%82%D0%B5%D0%BC%D0%B0" TargetMode="External"/><Relationship Id="rId9" Type="http://schemas.openxmlformats.org/officeDocument/2006/relationships/hyperlink" Target="https://ru.wikipedia.org/wiki/%D0%9C%D0%B5%D1%80%D0%BA%D1%83%D1%80%D0%B8%D0%B9"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ru.wikipedia.org/wiki/%D0%A0%D0%BE%D1%81%D1%81%D0%B8%D1%8F#cite_note-24" TargetMode="External"/><Relationship Id="rId7" Type="http://schemas.openxmlformats.org/officeDocument/2006/relationships/image" Target="../media/image2.jpeg"/><Relationship Id="rId2" Type="http://schemas.openxmlformats.org/officeDocument/2006/relationships/hyperlink" Target="https://ru.wikipedia.org/wiki/%D0%9C%D0%BD%D0%BE%D0%B3%D0%BE%D0%BD%D0%B0%D1%86%D0%B8%D0%BE%D0%BD%D0%B0%D0%BB%D1%8C%D0%BD%D0%BE%D0%B5_%D0%B3%D0%BE%D1%81%D1%83%D0%B4%D0%B0%D1%80%D1%81%D1%82%D0%B2%D0%BE" TargetMode="External"/><Relationship Id="rId1" Type="http://schemas.openxmlformats.org/officeDocument/2006/relationships/slideLayout" Target="../slideLayouts/slideLayout2.xml"/><Relationship Id="rId6" Type="http://schemas.openxmlformats.org/officeDocument/2006/relationships/hyperlink" Target="https://ru.wikipedia.org/wiki/%D0%A0%D1%83%D1%81%D1%81%D0%BA%D0%B8%D0%B9_%D1%8F%D0%B7%D1%8B%D0%BA" TargetMode="External"/><Relationship Id="rId5" Type="http://schemas.openxmlformats.org/officeDocument/2006/relationships/hyperlink" Target="https://ru.wikipedia.org/wiki/%D0%9E%D1%84%D0%B8%D1%86%D0%B8%D0%B0%D0%BB%D1%8C%D0%BD%D1%8B%D0%B9_%D1%8F%D0%B7%D1%8B%D0%BA" TargetMode="External"/><Relationship Id="rId4" Type="http://schemas.openxmlformats.org/officeDocument/2006/relationships/hyperlink" Target="https://ru.wikipedia.org/wiki/%D0%9C%D0%BE%D1%81%D0%BA%D0%B2%D0%B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9C%D0%BD%D0%BE%D0%B3%D0%BE%D0%BD%D0%B0%D1%86%D0%B8%D0%BE%D0%BD%D0%B0%D0%BB%D1%8C%D0%BD%D0%BE%D0%B5_%D0%B3%D0%BE%D1%81%D1%83%D0%B4%D0%B0%D1%80%D1%81%D1%82%D0%B2%D0%BE" TargetMode="External"/><Relationship Id="rId7" Type="http://schemas.openxmlformats.org/officeDocument/2006/relationships/image" Target="../media/image4.jpeg"/><Relationship Id="rId2" Type="http://schemas.openxmlformats.org/officeDocument/2006/relationships/hyperlink" Target="https://ru.wikipedia.org/wiki/%D0%A0%D0%BE%D1%81%D1%81%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A%D0%BE%D1%80%D0%B5%D0%BD%D0%BD%D1%8B%D0%B5_%D0%BC%D0%B0%D0%BB%D0%BE%D1%87%D0%B8%D1%81%D0%BB%D0%B5%D0%BD%D0%BD%D1%8B%D0%B5_%D0%BD%D0%B0%D1%80%D0%BE%D0%B4%D1%8B_%D0%A1%D0%B5%D0%B2%D0%B5%D1%80%D0%B0,_%D0%A1%D0%B8%D0%B1%D0%B8%D1%80%D0%B8_%D0%B8_%D0%94%D0%B0%D0%BB%D1%8C%D0%BD%D0%B5%D0%B3%D0%BE_%D0%92%D0%BE%D1%81%D1%82%D0%BE%D0%BA%D0%B0_%D0%A0%D0%BE%D1%81%D1%81%D0%B8%D0%B9%D1%81%D0%BA%D0%BE%D0%B9_%D0%A4%D0%B5%D0%B4%D0%B5%D1%80%D0%B0%D1%86%D0%B8%D0%B8" TargetMode="External"/><Relationship Id="rId5" Type="http://schemas.openxmlformats.org/officeDocument/2006/relationships/hyperlink" Target="https://ru.wikipedia.org/wiki/%D0%9D%D0%B0%D1%80%D0%BE%D0%B4" TargetMode="External"/><Relationship Id="rId4" Type="http://schemas.openxmlformats.org/officeDocument/2006/relationships/hyperlink" Target="https://ru.wikipedia.org/wiki/%D0%93%D0%BE%D1%81%D1%83%D0%B4%D0%B0%D1%80%D1%81%D1%82%D0%B2%D0%B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985164" y="460236"/>
            <a:ext cx="5917276" cy="5955804"/>
          </a:xfrm>
          <a:solidFill>
            <a:schemeClr val="accent1">
              <a:lumMod val="60000"/>
              <a:lumOff val="40000"/>
            </a:schemeClr>
          </a:solidFill>
        </p:spPr>
        <p:txBody>
          <a:bodyPr>
            <a:noAutofit/>
          </a:bodyPr>
          <a:lstStyle/>
          <a:p>
            <a:endParaRPr lang="ru-RU" sz="2800" dirty="0" smtClean="0">
              <a:latin typeface="+mj-lt"/>
            </a:endParaRPr>
          </a:p>
          <a:p>
            <a:r>
              <a:rPr lang="ru-RU" sz="2800" b="1" dirty="0" smtClean="0">
                <a:latin typeface="+mj-lt"/>
              </a:rPr>
              <a:t>Земля́ — третья по удалённости от </a:t>
            </a:r>
            <a:r>
              <a:rPr lang="ru-RU" sz="2800" b="1" dirty="0" smtClean="0">
                <a:solidFill>
                  <a:srgbClr val="FF0000"/>
                </a:solidFill>
                <a:latin typeface="+mj-lt"/>
                <a:hlinkClick r:id="rId2" tooltip="Солнце"/>
              </a:rPr>
              <a:t>Солнца</a:t>
            </a:r>
            <a:r>
              <a:rPr lang="ru-RU" sz="2800" b="1" dirty="0" smtClean="0">
                <a:solidFill>
                  <a:srgbClr val="FF0000"/>
                </a:solidFill>
                <a:latin typeface="+mj-lt"/>
              </a:rPr>
              <a:t> </a:t>
            </a:r>
            <a:r>
              <a:rPr lang="ru-RU" sz="2800" b="1" dirty="0" smtClean="0">
                <a:solidFill>
                  <a:srgbClr val="FF0000"/>
                </a:solidFill>
                <a:latin typeface="+mj-lt"/>
                <a:hlinkClick r:id="rId3" tooltip="Планета"/>
              </a:rPr>
              <a:t>планета</a:t>
            </a:r>
            <a:r>
              <a:rPr lang="ru-RU" sz="2800" b="1" dirty="0" smtClean="0">
                <a:solidFill>
                  <a:srgbClr val="FF0000"/>
                </a:solidFill>
                <a:latin typeface="+mj-lt"/>
              </a:rPr>
              <a:t> </a:t>
            </a:r>
            <a:r>
              <a:rPr lang="ru-RU" sz="2800" b="1" dirty="0" smtClean="0">
                <a:solidFill>
                  <a:srgbClr val="FF0000"/>
                </a:solidFill>
                <a:latin typeface="+mj-lt"/>
                <a:hlinkClick r:id="rId4" tooltip="Солнечная система"/>
              </a:rPr>
              <a:t>Солнечной </a:t>
            </a:r>
            <a:r>
              <a:rPr lang="ru-RU" sz="2800" b="1" dirty="0" smtClean="0">
                <a:latin typeface="+mj-lt"/>
                <a:hlinkClick r:id="rId4" tooltip="Солнечная система"/>
              </a:rPr>
              <a:t>системы</a:t>
            </a:r>
            <a:r>
              <a:rPr lang="ru-RU" sz="2800" b="1" dirty="0" smtClean="0">
                <a:latin typeface="+mj-lt"/>
              </a:rPr>
              <a:t>. Самая </a:t>
            </a:r>
            <a:r>
              <a:rPr lang="ru-RU" sz="2800" b="1" dirty="0" smtClean="0">
                <a:latin typeface="+mj-lt"/>
                <a:hlinkClick r:id="rId5" tooltip="Плотность"/>
              </a:rPr>
              <a:t>плотная</a:t>
            </a:r>
            <a:r>
              <a:rPr lang="ru-RU" sz="2800" b="1" dirty="0" smtClean="0">
                <a:latin typeface="+mj-lt"/>
              </a:rPr>
              <a:t>, пятая по </a:t>
            </a:r>
            <a:r>
              <a:rPr lang="ru-RU" sz="2800" b="1" dirty="0" smtClean="0">
                <a:latin typeface="+mj-lt"/>
                <a:hlinkClick r:id="rId6" tooltip="Диаметр"/>
              </a:rPr>
              <a:t>диаметру</a:t>
            </a:r>
            <a:r>
              <a:rPr lang="ru-RU" sz="2800" b="1" dirty="0" smtClean="0">
                <a:latin typeface="+mj-lt"/>
              </a:rPr>
              <a:t> и </a:t>
            </a:r>
            <a:r>
              <a:rPr lang="ru-RU" sz="2800" b="1" dirty="0" smtClean="0">
                <a:latin typeface="+mj-lt"/>
                <a:hlinkClick r:id="rId7" tooltip="Масса"/>
              </a:rPr>
              <a:t>массе</a:t>
            </a:r>
            <a:r>
              <a:rPr lang="ru-RU" sz="2800" b="1" dirty="0" smtClean="0">
                <a:latin typeface="+mj-lt"/>
              </a:rPr>
              <a:t> среди всех планет и крупнейшая среди </a:t>
            </a:r>
            <a:r>
              <a:rPr lang="ru-RU" sz="2800" b="1" dirty="0" smtClean="0">
                <a:latin typeface="+mj-lt"/>
                <a:hlinkClick r:id="rId8" tooltip="Планеты земной группы"/>
              </a:rPr>
              <a:t>планет земной группы</a:t>
            </a:r>
            <a:r>
              <a:rPr lang="ru-RU" sz="2800" b="1" dirty="0" smtClean="0">
                <a:latin typeface="+mj-lt"/>
              </a:rPr>
              <a:t>, в которую входят также </a:t>
            </a:r>
          </a:p>
          <a:p>
            <a:r>
              <a:rPr lang="ru-RU" sz="2800" b="1" dirty="0" smtClean="0">
                <a:solidFill>
                  <a:srgbClr val="FF0000"/>
                </a:solidFill>
                <a:latin typeface="+mj-lt"/>
                <a:hlinkClick r:id="rId9" tooltip="Меркурий"/>
              </a:rPr>
              <a:t>Меркурий</a:t>
            </a:r>
            <a:r>
              <a:rPr lang="ru-RU" sz="2800" b="1" dirty="0" smtClean="0">
                <a:latin typeface="+mj-lt"/>
              </a:rPr>
              <a:t>, </a:t>
            </a:r>
            <a:r>
              <a:rPr lang="ru-RU" sz="2800" b="1" dirty="0" smtClean="0">
                <a:latin typeface="+mj-lt"/>
                <a:hlinkClick r:id="rId10" tooltip="Венера"/>
              </a:rPr>
              <a:t>Венера</a:t>
            </a:r>
            <a:r>
              <a:rPr lang="ru-RU" sz="2800" b="1" dirty="0" smtClean="0">
                <a:latin typeface="+mj-lt"/>
              </a:rPr>
              <a:t> и </a:t>
            </a:r>
            <a:r>
              <a:rPr lang="ru-RU" sz="2800" b="1" u="sng" dirty="0" smtClean="0">
                <a:solidFill>
                  <a:srgbClr val="0070C0"/>
                </a:solidFill>
                <a:latin typeface="+mj-lt"/>
              </a:rPr>
              <a:t>Марс.</a:t>
            </a:r>
            <a:r>
              <a:rPr lang="ru-RU" sz="2800" b="1" dirty="0" smtClean="0">
                <a:latin typeface="+mj-lt"/>
              </a:rPr>
              <a:t> Единственное известное человеку в настоящее время тело во </a:t>
            </a:r>
            <a:r>
              <a:rPr lang="ru-RU" sz="2800" b="1" dirty="0" smtClean="0">
                <a:latin typeface="+mj-lt"/>
                <a:hlinkClick r:id="rId11" tooltip="Вселенная"/>
              </a:rPr>
              <a:t>Вселенной</a:t>
            </a:r>
            <a:r>
              <a:rPr lang="ru-RU" sz="2800" b="1" dirty="0" smtClean="0">
                <a:latin typeface="+mj-lt"/>
              </a:rPr>
              <a:t>, населённое </a:t>
            </a:r>
            <a:r>
              <a:rPr lang="ru-RU" sz="2800" b="1" dirty="0" smtClean="0">
                <a:latin typeface="+mj-lt"/>
                <a:hlinkClick r:id="rId12" tooltip="Жизнь"/>
              </a:rPr>
              <a:t>живыми организмами</a:t>
            </a:r>
            <a:r>
              <a:rPr lang="ru-RU" sz="2800" b="1" dirty="0" smtClean="0">
                <a:latin typeface="+mj-lt"/>
              </a:rPr>
              <a:t>.</a:t>
            </a:r>
            <a:endParaRPr lang="ru-RU" sz="2800" b="1" dirty="0">
              <a:latin typeface="+mj-lt"/>
            </a:endParaRPr>
          </a:p>
        </p:txBody>
      </p:sp>
      <p:pic>
        <p:nvPicPr>
          <p:cNvPr id="6" name="Рисунок 5"/>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4023" y="637772"/>
            <a:ext cx="5037016" cy="4804666"/>
          </a:xfrm>
          <a:prstGeom prst="rect">
            <a:avLst/>
          </a:prstGeom>
        </p:spPr>
      </p:pic>
    </p:spTree>
    <p:extLst>
      <p:ext uri="{BB962C8B-B14F-4D97-AF65-F5344CB8AC3E}">
        <p14:creationId xmlns:p14="http://schemas.microsoft.com/office/powerpoint/2010/main" val="4065125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7400" y="365125"/>
            <a:ext cx="6035040" cy="6223318"/>
          </a:xfrm>
        </p:spPr>
        <p:txBody>
          <a:bodyPr>
            <a:noAutofit/>
          </a:bodyPr>
          <a:lstStyle/>
          <a:p>
            <a:pPr fontAlgn="base"/>
            <a:r>
              <a:rPr lang="ru-RU" sz="2800" b="1" u="sng" dirty="0" smtClean="0">
                <a:solidFill>
                  <a:srgbClr val="0070C0"/>
                </a:solidFill>
              </a:rPr>
              <a:t>Удмуртский</a:t>
            </a:r>
            <a:r>
              <a:rPr lang="ru-RU" sz="2800" b="1" u="sng" dirty="0">
                <a:solidFill>
                  <a:srgbClr val="0070C0"/>
                </a:solidFill>
              </a:rPr>
              <a:t> национальный </a:t>
            </a:r>
            <a:br>
              <a:rPr lang="ru-RU" sz="2800" b="1" u="sng" dirty="0">
                <a:solidFill>
                  <a:srgbClr val="0070C0"/>
                </a:solidFill>
              </a:rPr>
            </a:br>
            <a:r>
              <a:rPr lang="ru-RU" sz="2800" b="1" u="sng" dirty="0">
                <a:solidFill>
                  <a:srgbClr val="0070C0"/>
                </a:solidFill>
              </a:rPr>
              <a:t>костюм</a:t>
            </a:r>
            <a:r>
              <a:rPr lang="ru-RU" sz="2800" b="1" u="sng" dirty="0">
                <a:solidFill>
                  <a:srgbClr val="5B9BD5">
                    <a:lumMod val="50000"/>
                  </a:srgbClr>
                </a:solidFill>
              </a:rPr>
              <a:t> </a:t>
            </a:r>
            <a:r>
              <a:rPr lang="ru-RU" sz="2800" b="1" dirty="0">
                <a:solidFill>
                  <a:srgbClr val="202124"/>
                </a:solidFill>
              </a:rPr>
              <a:t>— народная одежда </a:t>
            </a:r>
            <a:r>
              <a:rPr lang="ru-RU" sz="2800" b="1" dirty="0" smtClean="0">
                <a:solidFill>
                  <a:srgbClr val="202124"/>
                </a:solidFill>
              </a:rPr>
              <a:t>удмуртов. </a:t>
            </a:r>
            <a:r>
              <a:rPr lang="ru-RU" sz="2800" b="1" dirty="0">
                <a:solidFill>
                  <a:srgbClr val="000000"/>
                </a:solidFill>
              </a:rPr>
              <a:t>Одежда удмуртов – особый символ, защищающий обладателя от внешних неблагоприятных природных условий и недобрых сил</a:t>
            </a:r>
            <a:r>
              <a:rPr lang="ru-RU" sz="2800" b="1" dirty="0" smtClean="0">
                <a:solidFill>
                  <a:srgbClr val="000000"/>
                </a:solidFill>
              </a:rPr>
              <a:t>..</a:t>
            </a:r>
            <a:r>
              <a:rPr lang="ru-RU" sz="2800" b="1" dirty="0">
                <a:solidFill>
                  <a:srgbClr val="000000"/>
                </a:solidFill>
              </a:rPr>
              <a:t/>
            </a:r>
            <a:br>
              <a:rPr lang="ru-RU" sz="2800" b="1" dirty="0">
                <a:solidFill>
                  <a:srgbClr val="000000"/>
                </a:solidFill>
              </a:rPr>
            </a:br>
            <a:r>
              <a:rPr lang="ru-RU" sz="2800" b="1" dirty="0">
                <a:solidFill>
                  <a:srgbClr val="000000"/>
                </a:solidFill>
              </a:rPr>
              <a:t>Удмуртский гардероб многообразен: народный костюм включает целый ряд элементов, декор которых отличается вариативностью.</a:t>
            </a:r>
            <a:br>
              <a:rPr lang="ru-RU" sz="2800" b="1" dirty="0">
                <a:solidFill>
                  <a:srgbClr val="000000"/>
                </a:solidFill>
              </a:rPr>
            </a:br>
            <a:r>
              <a:rPr lang="ru-RU" sz="2800" b="1" dirty="0">
                <a:solidFill>
                  <a:srgbClr val="000000"/>
                </a:solidFill>
              </a:rPr>
              <a:t>Представители этой народности </a:t>
            </a:r>
            <a:r>
              <a:rPr lang="ru-RU" sz="2800" b="1" dirty="0" smtClean="0">
                <a:solidFill>
                  <a:srgbClr val="000000"/>
                </a:solidFill>
              </a:rPr>
              <a:t>изготавливают </a:t>
            </a:r>
            <a:r>
              <a:rPr lang="ru-RU" sz="2800" b="1" dirty="0">
                <a:solidFill>
                  <a:srgbClr val="000000"/>
                </a:solidFill>
              </a:rPr>
              <a:t>предметы одежды из привычных домашних материалов: сукно, овчина, холст.</a:t>
            </a:r>
            <a:endParaRPr lang="ru-RU" sz="2800" b="1" i="0" dirty="0">
              <a:solidFill>
                <a:srgbClr val="000000"/>
              </a:solidFill>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 y="822960"/>
            <a:ext cx="4953000" cy="5765483"/>
          </a:xfrm>
        </p:spPr>
      </p:pic>
    </p:spTree>
    <p:extLst>
      <p:ext uri="{BB962C8B-B14F-4D97-AF65-F5344CB8AC3E}">
        <p14:creationId xmlns:p14="http://schemas.microsoft.com/office/powerpoint/2010/main" val="315142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2160" y="365125"/>
            <a:ext cx="6263640" cy="6188074"/>
          </a:xfrm>
        </p:spPr>
        <p:txBody>
          <a:bodyPr>
            <a:noAutofit/>
          </a:bodyPr>
          <a:lstStyle/>
          <a:p>
            <a:r>
              <a:rPr lang="ru-RU" sz="2800" b="1" u="sng" dirty="0">
                <a:solidFill>
                  <a:srgbClr val="0070C0"/>
                </a:solidFill>
              </a:rPr>
              <a:t>Республика </a:t>
            </a:r>
            <a:r>
              <a:rPr lang="ru-RU" sz="2800" b="1" u="sng" dirty="0" smtClean="0">
                <a:solidFill>
                  <a:srgbClr val="0070C0"/>
                </a:solidFill>
              </a:rPr>
              <a:t>Адыгея</a:t>
            </a:r>
            <a:r>
              <a:rPr lang="ru-RU" sz="2800" b="1" dirty="0">
                <a:solidFill>
                  <a:srgbClr val="000000"/>
                </a:solidFill>
              </a:rPr>
              <a:t> входит в состав Российской Федерации.</a:t>
            </a:r>
            <a:br>
              <a:rPr lang="ru-RU" sz="2800" b="1" dirty="0">
                <a:solidFill>
                  <a:srgbClr val="000000"/>
                </a:solidFill>
              </a:rPr>
            </a:br>
            <a:r>
              <a:rPr lang="ru-RU" sz="2800" b="1" u="sng" dirty="0" smtClean="0">
                <a:solidFill>
                  <a:srgbClr val="0070C0"/>
                </a:solidFill>
              </a:rPr>
              <a:t>Адыгея</a:t>
            </a:r>
            <a:r>
              <a:rPr lang="ru-RU" sz="2800" b="1" dirty="0" smtClean="0">
                <a:solidFill>
                  <a:srgbClr val="222222"/>
                </a:solidFill>
              </a:rPr>
              <a:t> </a:t>
            </a:r>
            <a:r>
              <a:rPr lang="ru-RU" sz="2800" b="1" dirty="0" smtClean="0">
                <a:solidFill>
                  <a:srgbClr val="434343"/>
                </a:solidFill>
              </a:rPr>
              <a:t>расположена </a:t>
            </a:r>
            <a:r>
              <a:rPr lang="ru-RU" sz="2800" b="1" dirty="0">
                <a:solidFill>
                  <a:srgbClr val="434343"/>
                </a:solidFill>
              </a:rPr>
              <a:t>в центральной части Северо-Западного Кавказа, в бассейнах рек Кубани, Лабы и Белой. </a:t>
            </a:r>
            <a:r>
              <a:rPr lang="ru-RU" sz="2800" b="1" dirty="0"/>
              <a:t>Географическое положение Адыгеи весьма удобно. Оно обеспечивает благоприятные условия для ее хозяйственного развития</a:t>
            </a:r>
            <a:r>
              <a:rPr lang="ru-RU" sz="2800" b="1" dirty="0" smtClean="0"/>
              <a:t>.</a:t>
            </a:r>
            <a:r>
              <a:rPr lang="ru-RU" sz="2800" b="1" dirty="0"/>
              <a:t> </a:t>
            </a:r>
            <a:r>
              <a:rPr lang="ru-RU" sz="2800" b="1" dirty="0">
                <a:solidFill>
                  <a:srgbClr val="222222"/>
                </a:solidFill>
              </a:rPr>
              <a:t/>
            </a:r>
            <a:br>
              <a:rPr lang="ru-RU" sz="2800" b="1" dirty="0">
                <a:solidFill>
                  <a:srgbClr val="222222"/>
                </a:solidFill>
              </a:rPr>
            </a:br>
            <a:r>
              <a:rPr lang="ru-RU" sz="2800" b="1" dirty="0">
                <a:solidFill>
                  <a:srgbClr val="000000"/>
                </a:solidFill>
              </a:rPr>
              <a:t>Название республики </a:t>
            </a:r>
            <a:br>
              <a:rPr lang="ru-RU" sz="2800" b="1" dirty="0">
                <a:solidFill>
                  <a:srgbClr val="000000"/>
                </a:solidFill>
              </a:rPr>
            </a:br>
            <a:r>
              <a:rPr lang="ru-RU" sz="2800" b="1" dirty="0">
                <a:solidFill>
                  <a:srgbClr val="000000"/>
                </a:solidFill>
              </a:rPr>
              <a:t>переводится, как </a:t>
            </a:r>
            <a:r>
              <a:rPr lang="ru-RU" sz="2800" b="1" u="sng" dirty="0" smtClean="0">
                <a:solidFill>
                  <a:srgbClr val="0070C0"/>
                </a:solidFill>
              </a:rPr>
              <a:t>«живущие у воды»</a:t>
            </a:r>
            <a:r>
              <a:rPr lang="ru-RU" sz="2800" b="1" dirty="0">
                <a:solidFill>
                  <a:srgbClr val="202124"/>
                </a:solidFill>
              </a:rPr>
              <a:t/>
            </a:r>
            <a:br>
              <a:rPr lang="ru-RU" sz="2800" b="1" dirty="0">
                <a:solidFill>
                  <a:srgbClr val="202124"/>
                </a:solidFill>
              </a:rPr>
            </a:br>
            <a:r>
              <a:rPr lang="ru-RU" sz="2800" b="1" dirty="0" smtClean="0">
                <a:solidFill>
                  <a:srgbClr val="202124"/>
                </a:solidFill>
              </a:rPr>
              <a:t>Столица</a:t>
            </a:r>
            <a:r>
              <a:rPr lang="ru-RU" sz="2800" b="1" dirty="0">
                <a:solidFill>
                  <a:srgbClr val="202124"/>
                </a:solidFill>
              </a:rPr>
              <a:t> Республики </a:t>
            </a:r>
            <a:r>
              <a:rPr lang="ru-RU" sz="2800" b="1" dirty="0" smtClean="0">
                <a:solidFill>
                  <a:srgbClr val="202124"/>
                </a:solidFill>
              </a:rPr>
              <a:t>Адыгея – </a:t>
            </a:r>
            <a:r>
              <a:rPr lang="ru-RU" sz="2800" b="1" dirty="0">
                <a:solidFill>
                  <a:srgbClr val="202124"/>
                </a:solidFill>
              </a:rPr>
              <a:t>город </a:t>
            </a:r>
            <a:r>
              <a:rPr lang="ru-RU" sz="2800" b="1" u="sng" dirty="0">
                <a:solidFill>
                  <a:srgbClr val="0070C0"/>
                </a:solidFill>
              </a:rPr>
              <a:t>Майкоп</a:t>
            </a:r>
            <a:r>
              <a:rPr lang="ru-RU" sz="2800" b="1" u="sng" dirty="0" smtClean="0">
                <a:solidFill>
                  <a:srgbClr val="0070C0"/>
                </a:solidFill>
              </a:rPr>
              <a:t>.</a:t>
            </a:r>
            <a:r>
              <a:rPr lang="ru-RU" sz="2800" b="1" dirty="0">
                <a:solidFill>
                  <a:srgbClr val="202124"/>
                </a:solidFill>
              </a:rPr>
              <a:t/>
            </a:r>
            <a:br>
              <a:rPr lang="ru-RU" sz="2800" b="1" dirty="0">
                <a:solidFill>
                  <a:srgbClr val="202124"/>
                </a:solidFill>
              </a:rPr>
            </a:br>
            <a:r>
              <a:rPr lang="ru-RU" sz="2800" b="1" u="sng" dirty="0" smtClean="0">
                <a:solidFill>
                  <a:srgbClr val="0070C0"/>
                </a:solidFill>
              </a:rPr>
              <a:t>Адыгейцы</a:t>
            </a:r>
            <a:r>
              <a:rPr lang="ru-RU" sz="2800" b="1" dirty="0" smtClean="0">
                <a:solidFill>
                  <a:prstClr val="black"/>
                </a:solidFill>
              </a:rPr>
              <a:t>–  </a:t>
            </a:r>
            <a:r>
              <a:rPr lang="ru-RU" sz="2800" b="1" dirty="0">
                <a:solidFill>
                  <a:prstClr val="black"/>
                </a:solidFill>
              </a:rPr>
              <a:t>коренное население республики </a:t>
            </a:r>
            <a:r>
              <a:rPr lang="ru-RU" sz="2800" b="1" dirty="0" smtClean="0">
                <a:solidFill>
                  <a:prstClr val="black"/>
                </a:solidFill>
              </a:rPr>
              <a:t>Адыгея. </a:t>
            </a:r>
            <a:r>
              <a:rPr lang="ru-RU" sz="2800" b="1" dirty="0">
                <a:solidFill>
                  <a:prstClr val="black"/>
                </a:solidFill>
              </a:rPr>
              <a:t/>
            </a:r>
            <a:br>
              <a:rPr lang="ru-RU" sz="2800" b="1" dirty="0">
                <a:solidFill>
                  <a:prstClr val="black"/>
                </a:solidFill>
              </a:rPr>
            </a:br>
            <a:endParaRPr lang="ru-RU" sz="28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1" y="365125"/>
            <a:ext cx="5257799" cy="6188074"/>
          </a:xfrm>
        </p:spPr>
      </p:pic>
    </p:spTree>
    <p:extLst>
      <p:ext uri="{BB962C8B-B14F-4D97-AF65-F5344CB8AC3E}">
        <p14:creationId xmlns:p14="http://schemas.microsoft.com/office/powerpoint/2010/main" val="217807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8320" y="207168"/>
            <a:ext cx="6385560" cy="6492875"/>
          </a:xfrm>
        </p:spPr>
        <p:txBody>
          <a:bodyPr>
            <a:normAutofit/>
          </a:bodyPr>
          <a:lstStyle/>
          <a:p>
            <a:r>
              <a:rPr lang="ru-RU" sz="3200" b="1" u="sng" dirty="0">
                <a:solidFill>
                  <a:srgbClr val="0070C0"/>
                </a:solidFill>
              </a:rPr>
              <a:t>Государственный флаг Республики </a:t>
            </a:r>
            <a:r>
              <a:rPr lang="ru-RU" sz="3200" b="1" u="sng" dirty="0" smtClean="0">
                <a:solidFill>
                  <a:srgbClr val="0070C0"/>
                </a:solidFill>
              </a:rPr>
              <a:t>Адыгея</a:t>
            </a:r>
            <a:br>
              <a:rPr lang="ru-RU" sz="3200" b="1" u="sng" dirty="0" smtClean="0">
                <a:solidFill>
                  <a:srgbClr val="0070C0"/>
                </a:solidFill>
              </a:rPr>
            </a:br>
            <a:r>
              <a:rPr lang="ru-RU" sz="3200" b="1" u="sng" dirty="0" smtClean="0">
                <a:solidFill>
                  <a:srgbClr val="0070C0"/>
                </a:solidFill>
              </a:rPr>
              <a:t>12</a:t>
            </a:r>
            <a:r>
              <a:rPr lang="ru-RU" sz="3200" b="1" dirty="0" smtClean="0">
                <a:solidFill>
                  <a:srgbClr val="0070C0"/>
                </a:solidFill>
              </a:rPr>
              <a:t> </a:t>
            </a:r>
            <a:r>
              <a:rPr lang="ru-RU" sz="3200" b="1" dirty="0">
                <a:solidFill>
                  <a:srgbClr val="202124"/>
                </a:solidFill>
              </a:rPr>
              <a:t>звёзд обозначают 12 адыгских (черкесских) племён, а </a:t>
            </a:r>
            <a:r>
              <a:rPr lang="ru-RU" sz="3200" b="1" u="sng" dirty="0">
                <a:solidFill>
                  <a:srgbClr val="0070C0"/>
                </a:solidFill>
              </a:rPr>
              <a:t>3</a:t>
            </a:r>
            <a:r>
              <a:rPr lang="ru-RU" sz="3200" b="1" u="sng" dirty="0">
                <a:solidFill>
                  <a:srgbClr val="002060"/>
                </a:solidFill>
              </a:rPr>
              <a:t> </a:t>
            </a:r>
            <a:r>
              <a:rPr lang="ru-RU" sz="3200" b="1" dirty="0">
                <a:solidFill>
                  <a:srgbClr val="202124"/>
                </a:solidFill>
              </a:rPr>
              <a:t>стрелы — 3 древнейших адыгских княжеских рода. </a:t>
            </a:r>
            <a:r>
              <a:rPr lang="ru-RU" sz="3200" b="1" u="sng" dirty="0">
                <a:solidFill>
                  <a:srgbClr val="0070C0"/>
                </a:solidFill>
              </a:rPr>
              <a:t>3</a:t>
            </a:r>
            <a:r>
              <a:rPr lang="ru-RU" sz="3200" b="1" u="sng" dirty="0" smtClean="0">
                <a:solidFill>
                  <a:srgbClr val="0070C0"/>
                </a:solidFill>
              </a:rPr>
              <a:t> </a:t>
            </a:r>
            <a:r>
              <a:rPr lang="ru-RU" sz="3200" b="1" dirty="0">
                <a:solidFill>
                  <a:srgbClr val="202124"/>
                </a:solidFill>
              </a:rPr>
              <a:t>перекрещённые стрелы указывают их единство. </a:t>
            </a:r>
            <a:r>
              <a:rPr lang="ru-RU" sz="3200" b="1" dirty="0" smtClean="0">
                <a:solidFill>
                  <a:srgbClr val="202124"/>
                </a:solidFill>
              </a:rPr>
              <a:t/>
            </a:r>
            <a:br>
              <a:rPr lang="ru-RU" sz="3200" b="1" dirty="0" smtClean="0">
                <a:solidFill>
                  <a:srgbClr val="202124"/>
                </a:solidFill>
              </a:rPr>
            </a:br>
            <a:r>
              <a:rPr lang="ru-RU" sz="3200" b="1" u="sng" dirty="0" smtClean="0">
                <a:solidFill>
                  <a:srgbClr val="00B050"/>
                </a:solidFill>
              </a:rPr>
              <a:t>Зелёный </a:t>
            </a:r>
            <a:r>
              <a:rPr lang="ru-RU" sz="3200" b="1" u="sng" dirty="0">
                <a:solidFill>
                  <a:srgbClr val="00B050"/>
                </a:solidFill>
              </a:rPr>
              <a:t>цвет </a:t>
            </a:r>
            <a:r>
              <a:rPr lang="ru-RU" sz="3200" b="1" dirty="0">
                <a:solidFill>
                  <a:srgbClr val="202124"/>
                </a:solidFill>
              </a:rPr>
              <a:t>символизирует жизнь, вечность, а также одну из природных особенностей республики, в которой почти 40 процентов территории занимают леса.</a:t>
            </a:r>
            <a:endParaRPr lang="ru-RU" sz="32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142" y="685800"/>
            <a:ext cx="5143818" cy="5856288"/>
          </a:xfrm>
        </p:spPr>
      </p:pic>
    </p:spTree>
    <p:extLst>
      <p:ext uri="{BB962C8B-B14F-4D97-AF65-F5344CB8AC3E}">
        <p14:creationId xmlns:p14="http://schemas.microsoft.com/office/powerpoint/2010/main" val="277011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77000" y="365125"/>
            <a:ext cx="5455920" cy="5883275"/>
          </a:xfrm>
        </p:spPr>
        <p:txBody>
          <a:bodyPr>
            <a:normAutofit/>
          </a:bodyPr>
          <a:lstStyle/>
          <a:p>
            <a:r>
              <a:rPr lang="ru-RU" sz="3200" b="1" u="sng" dirty="0" smtClean="0">
                <a:solidFill>
                  <a:srgbClr val="0070C0"/>
                </a:solidFill>
              </a:rPr>
              <a:t>Аул</a:t>
            </a:r>
            <a:r>
              <a:rPr lang="ru-RU" sz="3200" b="1" dirty="0" smtClean="0">
                <a:solidFill>
                  <a:srgbClr val="202122"/>
                </a:solidFill>
              </a:rPr>
              <a:t> -традиционное</a:t>
            </a:r>
            <a:r>
              <a:rPr lang="ru-RU" sz="3200" b="1" dirty="0">
                <a:solidFill>
                  <a:srgbClr val="202122"/>
                </a:solidFill>
              </a:rPr>
              <a:t> </a:t>
            </a:r>
            <a:r>
              <a:rPr lang="ru-RU" sz="3200" b="1" dirty="0" smtClean="0">
                <a:solidFill>
                  <a:srgbClr val="202122"/>
                </a:solidFill>
              </a:rPr>
              <a:t>поселение</a:t>
            </a:r>
            <a:br>
              <a:rPr lang="ru-RU" sz="3200" b="1" dirty="0" smtClean="0">
                <a:solidFill>
                  <a:srgbClr val="202122"/>
                </a:solidFill>
              </a:rPr>
            </a:br>
            <a:r>
              <a:rPr lang="ru-RU" sz="3200" b="1" dirty="0" smtClean="0">
                <a:solidFill>
                  <a:srgbClr val="202122"/>
                </a:solidFill>
              </a:rPr>
              <a:t>сельского </a:t>
            </a:r>
            <a:r>
              <a:rPr lang="ru-RU" sz="3200" b="1" dirty="0">
                <a:solidFill>
                  <a:srgbClr val="202122"/>
                </a:solidFill>
              </a:rPr>
              <a:t>типа, стойбище, </a:t>
            </a:r>
            <a:r>
              <a:rPr lang="ru-RU" sz="3200" b="1" dirty="0" smtClean="0">
                <a:solidFill>
                  <a:srgbClr val="202122"/>
                </a:solidFill>
              </a:rPr>
              <a:t>община у</a:t>
            </a:r>
            <a:r>
              <a:rPr lang="ru-RU" sz="3200" b="1" dirty="0">
                <a:solidFill>
                  <a:srgbClr val="202122"/>
                </a:solidFill>
              </a:rPr>
              <a:t> н</a:t>
            </a:r>
            <a:r>
              <a:rPr lang="ru-RU" sz="3200" b="1" dirty="0" smtClean="0">
                <a:solidFill>
                  <a:srgbClr val="202122"/>
                </a:solidFill>
              </a:rPr>
              <a:t>ародов Центральной Азии. Аул </a:t>
            </a:r>
            <a:r>
              <a:rPr lang="ru-RU" sz="3200" b="1" dirty="0">
                <a:solidFill>
                  <a:srgbClr val="202122"/>
                </a:solidFill>
              </a:rPr>
              <a:t>мог состоять из любого количества юрт. В каждой юрте проживала одна семья (отец+мать+дети). Маленькие аулы состояли из 2 — 3 юрт самых близких родственников, богатые аулы могли состоять из сотен юрт.</a:t>
            </a:r>
            <a:endParaRPr lang="ru-RU" sz="3200"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 y="502920"/>
            <a:ext cx="5745480" cy="5935186"/>
          </a:xfrm>
        </p:spPr>
      </p:pic>
    </p:spTree>
    <p:extLst>
      <p:ext uri="{BB962C8B-B14F-4D97-AF65-F5344CB8AC3E}">
        <p14:creationId xmlns:p14="http://schemas.microsoft.com/office/powerpoint/2010/main" val="180313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0" y="395605"/>
            <a:ext cx="6477000" cy="6218555"/>
          </a:xfrm>
        </p:spPr>
        <p:txBody>
          <a:bodyPr>
            <a:noAutofit/>
          </a:bodyPr>
          <a:lstStyle/>
          <a:p>
            <a:r>
              <a:rPr lang="ru-RU" sz="2800" b="1" u="sng" dirty="0" smtClean="0">
                <a:solidFill>
                  <a:srgbClr val="0070C0"/>
                </a:solidFill>
              </a:rPr>
              <a:t>Адыгейский</a:t>
            </a:r>
            <a:r>
              <a:rPr lang="ru-RU" sz="2800" b="1" u="sng" dirty="0">
                <a:solidFill>
                  <a:srgbClr val="0070C0"/>
                </a:solidFill>
              </a:rPr>
              <a:t> национальный </a:t>
            </a:r>
            <a:br>
              <a:rPr lang="ru-RU" sz="2800" b="1" u="sng" dirty="0">
                <a:solidFill>
                  <a:srgbClr val="0070C0"/>
                </a:solidFill>
              </a:rPr>
            </a:br>
            <a:r>
              <a:rPr lang="ru-RU" sz="2800" b="1" u="sng" dirty="0">
                <a:solidFill>
                  <a:srgbClr val="0070C0"/>
                </a:solidFill>
              </a:rPr>
              <a:t>костюм </a:t>
            </a:r>
            <a:r>
              <a:rPr lang="ru-RU" sz="2800" b="1" dirty="0">
                <a:solidFill>
                  <a:srgbClr val="202124"/>
                </a:solidFill>
              </a:rPr>
              <a:t>— народная одежда </a:t>
            </a:r>
            <a:r>
              <a:rPr lang="ru-RU" sz="2800" b="1" dirty="0" smtClean="0">
                <a:solidFill>
                  <a:srgbClr val="202124"/>
                </a:solidFill>
              </a:rPr>
              <a:t>адыгейцев. </a:t>
            </a:r>
            <a:r>
              <a:rPr lang="ru-RU" sz="2800" b="1" dirty="0">
                <a:solidFill>
                  <a:srgbClr val="202124"/>
                </a:solidFill>
              </a:rPr>
              <a:t>Традиционный </a:t>
            </a:r>
            <a:r>
              <a:rPr lang="ru-RU" sz="2800" b="1" dirty="0" smtClean="0">
                <a:solidFill>
                  <a:srgbClr val="202124"/>
                </a:solidFill>
              </a:rPr>
              <a:t>мужской костюм</a:t>
            </a:r>
            <a:r>
              <a:rPr lang="ru-RU" sz="2800" b="1" dirty="0">
                <a:solidFill>
                  <a:srgbClr val="202124"/>
                </a:solidFill>
              </a:rPr>
              <a:t> состоял из черкески, бешмета, шапки и башлыка, штанов и ноговиц. Мягкую и легкую обувь </a:t>
            </a:r>
            <a:r>
              <a:rPr lang="ru-RU" sz="2800" b="1" dirty="0" smtClean="0">
                <a:solidFill>
                  <a:srgbClr val="202124"/>
                </a:solidFill>
              </a:rPr>
              <a:t>адыгейцы </a:t>
            </a:r>
            <a:r>
              <a:rPr lang="ru-RU" sz="2800" b="1" dirty="0">
                <a:solidFill>
                  <a:srgbClr val="202124"/>
                </a:solidFill>
              </a:rPr>
              <a:t>делали из сафьяна или сыромятной (разрыхленной) кожи. Обязательным атрибутом любого наряда у </a:t>
            </a:r>
            <a:r>
              <a:rPr lang="ru-RU" sz="2800" b="1" dirty="0" smtClean="0">
                <a:solidFill>
                  <a:srgbClr val="202124"/>
                </a:solidFill>
              </a:rPr>
              <a:t>адыгейцев </a:t>
            </a:r>
            <a:r>
              <a:rPr lang="ru-RU" sz="2800" b="1" dirty="0">
                <a:solidFill>
                  <a:srgbClr val="202124"/>
                </a:solidFill>
              </a:rPr>
              <a:t>был кинжал. </a:t>
            </a:r>
            <a:r>
              <a:rPr lang="ru-RU" sz="2800" b="1" dirty="0" smtClean="0">
                <a:solidFill>
                  <a:srgbClr val="202124"/>
                </a:solidFill>
              </a:rPr>
              <a:t/>
            </a:r>
            <a:br>
              <a:rPr lang="ru-RU" sz="2800" b="1" dirty="0" smtClean="0">
                <a:solidFill>
                  <a:srgbClr val="202124"/>
                </a:solidFill>
              </a:rPr>
            </a:br>
            <a:r>
              <a:rPr lang="ru-RU" sz="2800" b="1" dirty="0" smtClean="0">
                <a:solidFill>
                  <a:srgbClr val="333333"/>
                </a:solidFill>
              </a:rPr>
              <a:t>Традиционная </a:t>
            </a:r>
            <a:r>
              <a:rPr lang="ru-RU" sz="2800" b="1" dirty="0">
                <a:solidFill>
                  <a:srgbClr val="333333"/>
                </a:solidFill>
              </a:rPr>
              <a:t>адыгская женская одежда считается образцом красоты, элегантности и женственности. </a:t>
            </a:r>
            <a:r>
              <a:rPr lang="ru-RU" sz="2800" b="1" dirty="0" smtClean="0">
                <a:solidFill>
                  <a:srgbClr val="333333"/>
                </a:solidFill>
              </a:rPr>
              <a:t>Она</a:t>
            </a:r>
            <a:r>
              <a:rPr lang="ru-RU" sz="2800" b="1" dirty="0">
                <a:solidFill>
                  <a:srgbClr val="333333"/>
                </a:solidFill>
              </a:rPr>
              <a:t>, прежде всего, многослойна, что является результатом приспособления погодным условиям. </a:t>
            </a:r>
            <a:endParaRPr lang="ru-RU" sz="28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 y="624840"/>
            <a:ext cx="4389120" cy="5327174"/>
          </a:xfrm>
        </p:spPr>
      </p:pic>
    </p:spTree>
    <p:extLst>
      <p:ext uri="{BB962C8B-B14F-4D97-AF65-F5344CB8AC3E}">
        <p14:creationId xmlns:p14="http://schemas.microsoft.com/office/powerpoint/2010/main" val="335044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13120" y="365125"/>
            <a:ext cx="6004560" cy="6020435"/>
          </a:xfrm>
        </p:spPr>
        <p:txBody>
          <a:bodyPr>
            <a:normAutofit fontScale="90000"/>
          </a:bodyPr>
          <a:lstStyle/>
          <a:p>
            <a:r>
              <a:rPr lang="ru-RU" sz="2800" b="1" u="sng" dirty="0" smtClean="0">
                <a:solidFill>
                  <a:srgbClr val="0070C0"/>
                </a:solidFill>
              </a:rPr>
              <a:t/>
            </a:r>
            <a:br>
              <a:rPr lang="ru-RU" sz="2800" b="1" u="sng" dirty="0" smtClean="0">
                <a:solidFill>
                  <a:srgbClr val="0070C0"/>
                </a:solidFill>
              </a:rPr>
            </a:br>
            <a:r>
              <a:rPr lang="ru-RU" sz="3100" b="1" u="sng" dirty="0" smtClean="0">
                <a:solidFill>
                  <a:srgbClr val="0070C0"/>
                </a:solidFill>
              </a:rPr>
              <a:t>Республика</a:t>
            </a:r>
            <a:r>
              <a:rPr lang="ru-RU" sz="3100" b="1" u="sng" dirty="0">
                <a:solidFill>
                  <a:srgbClr val="0070C0"/>
                </a:solidFill>
              </a:rPr>
              <a:t> </a:t>
            </a:r>
            <a:r>
              <a:rPr lang="ru-RU" sz="3100" b="1" u="sng" dirty="0" smtClean="0">
                <a:solidFill>
                  <a:srgbClr val="0070C0"/>
                </a:solidFill>
              </a:rPr>
              <a:t>Татарстан</a:t>
            </a:r>
            <a:r>
              <a:rPr lang="ru-RU" sz="3100" b="1" dirty="0">
                <a:solidFill>
                  <a:srgbClr val="000000"/>
                </a:solidFill>
              </a:rPr>
              <a:t> входит в состав Российской Федерации.</a:t>
            </a:r>
            <a:br>
              <a:rPr lang="ru-RU" sz="3100" b="1" dirty="0">
                <a:solidFill>
                  <a:srgbClr val="000000"/>
                </a:solidFill>
              </a:rPr>
            </a:br>
            <a:r>
              <a:rPr lang="ru-RU" sz="3100" b="1" dirty="0" smtClean="0">
                <a:solidFill>
                  <a:srgbClr val="202122"/>
                </a:solidFill>
              </a:rPr>
              <a:t>Татарстан </a:t>
            </a:r>
            <a:r>
              <a:rPr lang="ru-RU" sz="3100" b="1" dirty="0">
                <a:solidFill>
                  <a:srgbClr val="202122"/>
                </a:solidFill>
              </a:rPr>
              <a:t>расположен в </a:t>
            </a:r>
            <a:r>
              <a:rPr lang="ru-RU" sz="3100" b="1" dirty="0" smtClean="0">
                <a:solidFill>
                  <a:srgbClr val="202122"/>
                </a:solidFill>
              </a:rPr>
              <a:t>центре</a:t>
            </a:r>
            <a:r>
              <a:rPr lang="ru-RU" sz="3100" b="1" dirty="0">
                <a:solidFill>
                  <a:srgbClr val="202122"/>
                </a:solidFill>
              </a:rPr>
              <a:t> </a:t>
            </a:r>
            <a:r>
              <a:rPr lang="ru-RU" sz="3100" b="1" dirty="0" smtClean="0">
                <a:solidFill>
                  <a:srgbClr val="202122"/>
                </a:solidFill>
              </a:rPr>
              <a:t>Европейской части России на Восточно-Европейской равнине, в </a:t>
            </a:r>
            <a:r>
              <a:rPr lang="ru-RU" sz="3100" b="1" dirty="0">
                <a:solidFill>
                  <a:srgbClr val="202122"/>
                </a:solidFill>
              </a:rPr>
              <a:t>месте слияния двух рек —  </a:t>
            </a:r>
            <a:r>
              <a:rPr lang="ru-RU" sz="3100" b="1" dirty="0" smtClean="0">
                <a:solidFill>
                  <a:srgbClr val="202122"/>
                </a:solidFill>
              </a:rPr>
              <a:t>Волги и </a:t>
            </a:r>
            <a:r>
              <a:rPr lang="ru-RU" sz="3100" b="1" dirty="0" smtClean="0">
                <a:solidFill>
                  <a:prstClr val="black"/>
                </a:solidFill>
              </a:rPr>
              <a:t>Камы.</a:t>
            </a:r>
            <a:r>
              <a:rPr lang="ru-RU" sz="3100" b="1" dirty="0">
                <a:solidFill>
                  <a:srgbClr val="222222"/>
                </a:solidFill>
              </a:rPr>
              <a:t/>
            </a:r>
            <a:br>
              <a:rPr lang="ru-RU" sz="3100" b="1" dirty="0">
                <a:solidFill>
                  <a:srgbClr val="222222"/>
                </a:solidFill>
              </a:rPr>
            </a:br>
            <a:r>
              <a:rPr lang="ru-RU" sz="3100" b="1" dirty="0">
                <a:solidFill>
                  <a:srgbClr val="000000"/>
                </a:solidFill>
              </a:rPr>
              <a:t>Название республики </a:t>
            </a:r>
            <a:br>
              <a:rPr lang="ru-RU" sz="3100" b="1" dirty="0">
                <a:solidFill>
                  <a:srgbClr val="000000"/>
                </a:solidFill>
              </a:rPr>
            </a:br>
            <a:r>
              <a:rPr lang="ru-RU" sz="3100" b="1" dirty="0">
                <a:solidFill>
                  <a:srgbClr val="000000"/>
                </a:solidFill>
              </a:rPr>
              <a:t>переводится, как </a:t>
            </a:r>
            <a:r>
              <a:rPr lang="ru-RU" sz="3100" b="1" u="sng" dirty="0" smtClean="0">
                <a:solidFill>
                  <a:srgbClr val="0070C0"/>
                </a:solidFill>
              </a:rPr>
              <a:t>«горные жители»</a:t>
            </a:r>
            <a:r>
              <a:rPr lang="ru-RU" sz="3100" b="1" dirty="0">
                <a:solidFill>
                  <a:srgbClr val="202124"/>
                </a:solidFill>
              </a:rPr>
              <a:t/>
            </a:r>
            <a:br>
              <a:rPr lang="ru-RU" sz="3100" b="1" dirty="0">
                <a:solidFill>
                  <a:srgbClr val="202124"/>
                </a:solidFill>
              </a:rPr>
            </a:br>
            <a:r>
              <a:rPr lang="ru-RU" sz="3100" b="1" dirty="0">
                <a:solidFill>
                  <a:srgbClr val="202124"/>
                </a:solidFill>
              </a:rPr>
              <a:t>Столица Республики </a:t>
            </a:r>
            <a:r>
              <a:rPr lang="ru-RU" sz="3100" b="1" dirty="0" smtClean="0">
                <a:solidFill>
                  <a:srgbClr val="202124"/>
                </a:solidFill>
              </a:rPr>
              <a:t>Татарстан </a:t>
            </a:r>
            <a:r>
              <a:rPr lang="ru-RU" sz="3100" b="1" dirty="0">
                <a:solidFill>
                  <a:srgbClr val="202124"/>
                </a:solidFill>
              </a:rPr>
              <a:t>– город </a:t>
            </a:r>
            <a:r>
              <a:rPr lang="ru-RU" sz="3100" b="1" u="sng" dirty="0" smtClean="0">
                <a:solidFill>
                  <a:srgbClr val="0070C0"/>
                </a:solidFill>
              </a:rPr>
              <a:t>Казань.</a:t>
            </a:r>
            <a:r>
              <a:rPr lang="ru-RU" sz="3100" b="1" dirty="0">
                <a:solidFill>
                  <a:srgbClr val="202124"/>
                </a:solidFill>
              </a:rPr>
              <a:t/>
            </a:r>
            <a:br>
              <a:rPr lang="ru-RU" sz="3100" b="1" dirty="0">
                <a:solidFill>
                  <a:srgbClr val="202124"/>
                </a:solidFill>
              </a:rPr>
            </a:br>
            <a:r>
              <a:rPr lang="ru-RU" sz="3100" b="1" u="sng" dirty="0" smtClean="0">
                <a:solidFill>
                  <a:srgbClr val="0070C0"/>
                </a:solidFill>
              </a:rPr>
              <a:t>Татары</a:t>
            </a:r>
            <a:r>
              <a:rPr lang="ru-RU" sz="3100" b="1" dirty="0" smtClean="0">
                <a:solidFill>
                  <a:prstClr val="black"/>
                </a:solidFill>
              </a:rPr>
              <a:t>–  </a:t>
            </a:r>
            <a:r>
              <a:rPr lang="ru-RU" sz="3100" b="1" dirty="0">
                <a:solidFill>
                  <a:prstClr val="black"/>
                </a:solidFill>
              </a:rPr>
              <a:t>коренное население республики </a:t>
            </a:r>
            <a:r>
              <a:rPr lang="ru-RU" sz="3100" b="1" dirty="0" smtClean="0">
                <a:solidFill>
                  <a:prstClr val="black"/>
                </a:solidFill>
              </a:rPr>
              <a:t>Татарстан. </a:t>
            </a:r>
            <a:r>
              <a:rPr lang="ru-RU" sz="3100" b="1" dirty="0">
                <a:solidFill>
                  <a:prstClr val="black"/>
                </a:solidFill>
              </a:rPr>
              <a:t/>
            </a:r>
            <a:br>
              <a:rPr lang="ru-RU" sz="3100" b="1" dirty="0">
                <a:solidFill>
                  <a:prstClr val="black"/>
                </a:solidFill>
              </a:rPr>
            </a:br>
            <a:endParaRPr lang="ru-RU" sz="31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 y="701040"/>
            <a:ext cx="5562600" cy="5684520"/>
          </a:xfrm>
        </p:spPr>
      </p:pic>
    </p:spTree>
    <p:extLst>
      <p:ext uri="{BB962C8B-B14F-4D97-AF65-F5344CB8AC3E}">
        <p14:creationId xmlns:p14="http://schemas.microsoft.com/office/powerpoint/2010/main" val="420174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8280" y="365125"/>
            <a:ext cx="6065520" cy="6188075"/>
          </a:xfrm>
        </p:spPr>
        <p:txBody>
          <a:bodyPr>
            <a:normAutofit/>
          </a:bodyPr>
          <a:lstStyle/>
          <a:p>
            <a:r>
              <a:rPr lang="ru-RU" sz="3600" b="1" u="sng" dirty="0">
                <a:solidFill>
                  <a:srgbClr val="0070C0"/>
                </a:solidFill>
              </a:rPr>
              <a:t>Государственный флаг Республики </a:t>
            </a:r>
            <a:r>
              <a:rPr lang="ru-RU" sz="3600" b="1" u="sng" dirty="0" smtClean="0">
                <a:solidFill>
                  <a:srgbClr val="0070C0"/>
                </a:solidFill>
              </a:rPr>
              <a:t>Татарстан</a:t>
            </a:r>
            <a:r>
              <a:rPr lang="ru-RU" sz="3600" b="1" u="sng" dirty="0">
                <a:solidFill>
                  <a:srgbClr val="0070C0"/>
                </a:solidFill>
              </a:rPr>
              <a:t/>
            </a:r>
            <a:br>
              <a:rPr lang="ru-RU" sz="3600" b="1" u="sng" dirty="0">
                <a:solidFill>
                  <a:srgbClr val="0070C0"/>
                </a:solidFill>
              </a:rPr>
            </a:br>
            <a:r>
              <a:rPr lang="ru-RU" sz="3600" b="1" dirty="0" smtClean="0">
                <a:solidFill>
                  <a:srgbClr val="202124"/>
                </a:solidFill>
              </a:rPr>
              <a:t>Цвета Государственного</a:t>
            </a:r>
            <a:r>
              <a:rPr lang="ru-RU" sz="3600" b="1" dirty="0">
                <a:solidFill>
                  <a:srgbClr val="202124"/>
                </a:solidFill>
              </a:rPr>
              <a:t> </a:t>
            </a:r>
            <a:r>
              <a:rPr lang="ru-RU" sz="3600" b="1" dirty="0" smtClean="0">
                <a:solidFill>
                  <a:srgbClr val="202124"/>
                </a:solidFill>
              </a:rPr>
              <a:t/>
            </a:r>
            <a:br>
              <a:rPr lang="ru-RU" sz="3600" b="1" dirty="0" smtClean="0">
                <a:solidFill>
                  <a:srgbClr val="202124"/>
                </a:solidFill>
              </a:rPr>
            </a:br>
            <a:r>
              <a:rPr lang="ru-RU" sz="3600" b="1" dirty="0" smtClean="0">
                <a:solidFill>
                  <a:srgbClr val="202124"/>
                </a:solidFill>
              </a:rPr>
              <a:t>флага</a:t>
            </a:r>
            <a:r>
              <a:rPr lang="ru-RU" sz="3600" b="1" dirty="0">
                <a:solidFill>
                  <a:srgbClr val="202124"/>
                </a:solidFill>
              </a:rPr>
              <a:t> Республики Татарстан означают: </a:t>
            </a:r>
            <a:r>
              <a:rPr lang="ru-RU" sz="3600" b="1" dirty="0" smtClean="0">
                <a:solidFill>
                  <a:srgbClr val="202124"/>
                </a:solidFill>
              </a:rPr>
              <a:t/>
            </a:r>
            <a:br>
              <a:rPr lang="ru-RU" sz="3600" b="1" dirty="0" smtClean="0">
                <a:solidFill>
                  <a:srgbClr val="202124"/>
                </a:solidFill>
              </a:rPr>
            </a:br>
            <a:r>
              <a:rPr lang="ru-RU" sz="3600" b="1" u="sng" dirty="0" smtClean="0">
                <a:solidFill>
                  <a:srgbClr val="00B050"/>
                </a:solidFill>
              </a:rPr>
              <a:t>Зеленый</a:t>
            </a:r>
            <a:r>
              <a:rPr lang="ru-RU" sz="3600" b="1" dirty="0" smtClean="0">
                <a:solidFill>
                  <a:srgbClr val="202124"/>
                </a:solidFill>
              </a:rPr>
              <a:t> </a:t>
            </a:r>
            <a:r>
              <a:rPr lang="ru-RU" sz="3600" b="1" dirty="0">
                <a:solidFill>
                  <a:srgbClr val="202124"/>
                </a:solidFill>
              </a:rPr>
              <a:t>- зелень весны, </a:t>
            </a:r>
            <a:r>
              <a:rPr lang="ru-RU" sz="3600" b="1" dirty="0" smtClean="0">
                <a:solidFill>
                  <a:srgbClr val="202124"/>
                </a:solidFill>
              </a:rPr>
              <a:t>возрождение.</a:t>
            </a:r>
            <a:br>
              <a:rPr lang="ru-RU" sz="3600" b="1" dirty="0" smtClean="0">
                <a:solidFill>
                  <a:srgbClr val="202124"/>
                </a:solidFill>
              </a:rPr>
            </a:br>
            <a:r>
              <a:rPr lang="ru-RU" sz="3600" b="1" u="sng" dirty="0" smtClean="0">
                <a:solidFill>
                  <a:srgbClr val="202124"/>
                </a:solidFill>
              </a:rPr>
              <a:t>Белый</a:t>
            </a:r>
            <a:r>
              <a:rPr lang="ru-RU" sz="3600" b="1" dirty="0" smtClean="0">
                <a:solidFill>
                  <a:srgbClr val="202124"/>
                </a:solidFill>
              </a:rPr>
              <a:t> </a:t>
            </a:r>
            <a:r>
              <a:rPr lang="ru-RU" sz="3600" b="1" dirty="0">
                <a:solidFill>
                  <a:srgbClr val="202124"/>
                </a:solidFill>
              </a:rPr>
              <a:t>- цвет </a:t>
            </a:r>
            <a:r>
              <a:rPr lang="ru-RU" sz="3600" b="1" dirty="0" smtClean="0">
                <a:solidFill>
                  <a:srgbClr val="202124"/>
                </a:solidFill>
              </a:rPr>
              <a:t>чистоты.</a:t>
            </a:r>
            <a:br>
              <a:rPr lang="ru-RU" sz="3600" b="1" dirty="0" smtClean="0">
                <a:solidFill>
                  <a:srgbClr val="202124"/>
                </a:solidFill>
              </a:rPr>
            </a:br>
            <a:r>
              <a:rPr lang="ru-RU" sz="3600" b="1" u="sng" dirty="0" smtClean="0">
                <a:solidFill>
                  <a:srgbClr val="FF0000"/>
                </a:solidFill>
              </a:rPr>
              <a:t>Красный</a:t>
            </a:r>
            <a:r>
              <a:rPr lang="ru-RU" sz="3600" b="1" dirty="0" smtClean="0">
                <a:solidFill>
                  <a:srgbClr val="202124"/>
                </a:solidFill>
              </a:rPr>
              <a:t> </a:t>
            </a:r>
            <a:r>
              <a:rPr lang="ru-RU" sz="3600" b="1" dirty="0">
                <a:solidFill>
                  <a:srgbClr val="202124"/>
                </a:solidFill>
              </a:rPr>
              <a:t>- зрелость, энергия, сила, жизнь.</a:t>
            </a:r>
            <a:endParaRPr lang="ru-RU" sz="36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 y="960120"/>
            <a:ext cx="5015865" cy="4892039"/>
          </a:xfrm>
        </p:spPr>
      </p:pic>
    </p:spTree>
    <p:extLst>
      <p:ext uri="{BB962C8B-B14F-4D97-AF65-F5344CB8AC3E}">
        <p14:creationId xmlns:p14="http://schemas.microsoft.com/office/powerpoint/2010/main" val="154574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4440" y="196850"/>
            <a:ext cx="6598920" cy="6492875"/>
          </a:xfrm>
          <a:solidFill>
            <a:schemeClr val="accent1">
              <a:lumMod val="60000"/>
              <a:lumOff val="40000"/>
            </a:schemeClr>
          </a:solidFill>
        </p:spPr>
        <p:txBody>
          <a:bodyPr>
            <a:noAutofit/>
          </a:bodyPr>
          <a:lstStyle/>
          <a:p>
            <a:r>
              <a:rPr lang="ru-RU" sz="3200" b="1" u="sng" dirty="0" smtClean="0">
                <a:solidFill>
                  <a:srgbClr val="0070C0"/>
                </a:solidFill>
              </a:rPr>
              <a:t>Татарский</a:t>
            </a:r>
            <a:r>
              <a:rPr lang="ru-RU" sz="3200" b="1" u="sng" dirty="0">
                <a:solidFill>
                  <a:srgbClr val="0070C0"/>
                </a:solidFill>
              </a:rPr>
              <a:t> национальный </a:t>
            </a:r>
            <a:br>
              <a:rPr lang="ru-RU" sz="3200" b="1" u="sng" dirty="0">
                <a:solidFill>
                  <a:srgbClr val="0070C0"/>
                </a:solidFill>
              </a:rPr>
            </a:br>
            <a:r>
              <a:rPr lang="ru-RU" sz="3200" b="1" u="sng" dirty="0">
                <a:solidFill>
                  <a:srgbClr val="0070C0"/>
                </a:solidFill>
              </a:rPr>
              <a:t>костюм </a:t>
            </a:r>
            <a:r>
              <a:rPr lang="ru-RU" sz="3200" b="1" dirty="0">
                <a:solidFill>
                  <a:srgbClr val="202124"/>
                </a:solidFill>
              </a:rPr>
              <a:t>— народная одежда </a:t>
            </a:r>
            <a:r>
              <a:rPr lang="ru-RU" sz="3200" b="1" dirty="0" smtClean="0">
                <a:solidFill>
                  <a:srgbClr val="202124"/>
                </a:solidFill>
              </a:rPr>
              <a:t>адыгейцев.</a:t>
            </a:r>
            <a:br>
              <a:rPr lang="ru-RU" sz="3200" b="1" dirty="0" smtClean="0">
                <a:solidFill>
                  <a:srgbClr val="202124"/>
                </a:solidFill>
              </a:rPr>
            </a:br>
            <a:r>
              <a:rPr lang="ru-RU" sz="3200" b="1" dirty="0" smtClean="0">
                <a:solidFill>
                  <a:srgbClr val="202122"/>
                </a:solidFill>
              </a:rPr>
              <a:t>Основу </a:t>
            </a:r>
            <a:r>
              <a:rPr lang="ru-RU" sz="3200" b="1" dirty="0">
                <a:solidFill>
                  <a:srgbClr val="202122"/>
                </a:solidFill>
              </a:rPr>
              <a:t>костюма составляют </a:t>
            </a:r>
            <a:r>
              <a:rPr lang="ru-RU" sz="3200" b="1" dirty="0" err="1" smtClean="0">
                <a:solidFill>
                  <a:srgbClr val="202122"/>
                </a:solidFill>
              </a:rPr>
              <a:t>кулмэк</a:t>
            </a:r>
            <a:r>
              <a:rPr lang="ru-RU" sz="3200" b="1" dirty="0" smtClean="0">
                <a:solidFill>
                  <a:srgbClr val="202122"/>
                </a:solidFill>
              </a:rPr>
              <a:t> (</a:t>
            </a:r>
            <a:r>
              <a:rPr lang="ru-RU" sz="3200" b="1" dirty="0">
                <a:solidFill>
                  <a:srgbClr val="202122"/>
                </a:solidFill>
              </a:rPr>
              <a:t>рубаха-платье) и шаровары, а </a:t>
            </a:r>
            <a:r>
              <a:rPr lang="ru-RU" sz="3200" b="1" dirty="0" smtClean="0">
                <a:solidFill>
                  <a:srgbClr val="202122"/>
                </a:solidFill>
              </a:rPr>
              <a:t>также</a:t>
            </a:r>
            <a:r>
              <a:rPr lang="ru-RU" sz="3200" b="1" dirty="0">
                <a:solidFill>
                  <a:srgbClr val="202122"/>
                </a:solidFill>
              </a:rPr>
              <a:t> </a:t>
            </a:r>
            <a:r>
              <a:rPr lang="ru-RU" sz="3200" b="1" dirty="0" smtClean="0">
                <a:solidFill>
                  <a:srgbClr val="202122"/>
                </a:solidFill>
              </a:rPr>
              <a:t>бешмет. В </a:t>
            </a:r>
            <a:r>
              <a:rPr lang="ru-RU" sz="3200" b="1" dirty="0">
                <a:solidFill>
                  <a:srgbClr val="202122"/>
                </a:solidFill>
              </a:rPr>
              <a:t>качестве верхней одежды часто </a:t>
            </a:r>
            <a:r>
              <a:rPr lang="ru-RU" sz="3200" b="1" dirty="0" smtClean="0">
                <a:solidFill>
                  <a:srgbClr val="202122"/>
                </a:solidFill>
              </a:rPr>
              <a:t>надевался халат. Также была </a:t>
            </a:r>
            <a:r>
              <a:rPr lang="ru-RU" sz="3200" b="1" dirty="0">
                <a:solidFill>
                  <a:srgbClr val="202122"/>
                </a:solidFill>
              </a:rPr>
              <a:t>легкая, без подкладки, верхняя одежда. Шили её, как правило, из льняных или конопляных тканей домашнего производства, длиной чуть ниже колен</a:t>
            </a:r>
            <a:r>
              <a:rPr lang="ru-RU" sz="3200" b="1" dirty="0" smtClean="0">
                <a:solidFill>
                  <a:srgbClr val="202122"/>
                </a:solidFill>
              </a:rPr>
              <a:t>.</a:t>
            </a:r>
            <a:br>
              <a:rPr lang="ru-RU" sz="3200" b="1" dirty="0" smtClean="0">
                <a:solidFill>
                  <a:srgbClr val="202122"/>
                </a:solidFill>
              </a:rPr>
            </a:br>
            <a:r>
              <a:rPr lang="ru-RU" sz="3200" b="1" dirty="0">
                <a:solidFill>
                  <a:srgbClr val="202122"/>
                </a:solidFill>
              </a:rPr>
              <a:t>Среди мужских головных уборов особое место </a:t>
            </a:r>
            <a:r>
              <a:rPr lang="ru-RU" sz="3200" b="1" dirty="0" smtClean="0">
                <a:solidFill>
                  <a:srgbClr val="202122"/>
                </a:solidFill>
              </a:rPr>
              <a:t>заняла тюбетейка. </a:t>
            </a:r>
            <a:endParaRPr lang="ru-RU" sz="32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 y="365125"/>
            <a:ext cx="4160520" cy="6279515"/>
          </a:xfrm>
        </p:spPr>
      </p:pic>
    </p:spTree>
    <p:extLst>
      <p:ext uri="{BB962C8B-B14F-4D97-AF65-F5344CB8AC3E}">
        <p14:creationId xmlns:p14="http://schemas.microsoft.com/office/powerpoint/2010/main" val="109216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3560" y="365125"/>
            <a:ext cx="6355080" cy="6203315"/>
          </a:xfrm>
        </p:spPr>
        <p:txBody>
          <a:bodyPr>
            <a:normAutofit/>
          </a:bodyPr>
          <a:lstStyle/>
          <a:p>
            <a:r>
              <a:rPr lang="ru-RU" sz="2800" b="1" u="sng" dirty="0">
                <a:solidFill>
                  <a:srgbClr val="0070C0"/>
                </a:solidFill>
              </a:rPr>
              <a:t>Республика </a:t>
            </a:r>
            <a:r>
              <a:rPr lang="ru-RU" sz="2800" b="1" u="sng" dirty="0" smtClean="0">
                <a:solidFill>
                  <a:srgbClr val="0070C0"/>
                </a:solidFill>
              </a:rPr>
              <a:t>Саха (Якутия)</a:t>
            </a:r>
            <a:r>
              <a:rPr lang="ru-RU" sz="2800" b="1" dirty="0">
                <a:solidFill>
                  <a:srgbClr val="000000"/>
                </a:solidFill>
              </a:rPr>
              <a:t> входит в состав Российской Федерации.</a:t>
            </a:r>
            <a:br>
              <a:rPr lang="ru-RU" sz="2800" b="1" dirty="0">
                <a:solidFill>
                  <a:srgbClr val="000000"/>
                </a:solidFill>
              </a:rPr>
            </a:br>
            <a:r>
              <a:rPr lang="ru-RU" sz="2800" b="1" u="sng" dirty="0" smtClean="0">
                <a:solidFill>
                  <a:srgbClr val="0070C0"/>
                </a:solidFill>
              </a:rPr>
              <a:t>Якутия</a:t>
            </a:r>
            <a:r>
              <a:rPr lang="ru-RU" sz="2800" dirty="0" smtClean="0">
                <a:solidFill>
                  <a:srgbClr val="000000"/>
                </a:solidFill>
              </a:rPr>
              <a:t> </a:t>
            </a:r>
            <a:r>
              <a:rPr lang="ru-RU" sz="2800" dirty="0">
                <a:solidFill>
                  <a:srgbClr val="000000"/>
                </a:solidFill>
              </a:rPr>
              <a:t>расположена в северо-восточной части Сибири. Большую часть занимают горы и </a:t>
            </a:r>
            <a:r>
              <a:rPr lang="ru-RU" sz="2800" dirty="0" smtClean="0">
                <a:solidFill>
                  <a:srgbClr val="000000"/>
                </a:solidFill>
              </a:rPr>
              <a:t>плоскогорья. </a:t>
            </a:r>
            <a:r>
              <a:rPr lang="ru-RU" sz="2800" dirty="0">
                <a:solidFill>
                  <a:srgbClr val="000000"/>
                </a:solidFill>
              </a:rPr>
              <a:t>Якутия — один из наиболее речных </a:t>
            </a:r>
            <a:r>
              <a:rPr lang="ru-RU" sz="2800" dirty="0" smtClean="0">
                <a:solidFill>
                  <a:srgbClr val="000000"/>
                </a:solidFill>
              </a:rPr>
              <a:t>и </a:t>
            </a:r>
            <a:r>
              <a:rPr lang="ru-RU" sz="2800" dirty="0">
                <a:solidFill>
                  <a:srgbClr val="000000"/>
                </a:solidFill>
              </a:rPr>
              <a:t>озёрных </a:t>
            </a:r>
            <a:r>
              <a:rPr lang="ru-RU" sz="2800" dirty="0" smtClean="0">
                <a:solidFill>
                  <a:srgbClr val="000000"/>
                </a:solidFill>
              </a:rPr>
              <a:t>регионов </a:t>
            </a:r>
            <a:r>
              <a:rPr lang="ru-RU" sz="2800" dirty="0">
                <a:solidFill>
                  <a:srgbClr val="000000"/>
                </a:solidFill>
              </a:rPr>
              <a:t>России. </a:t>
            </a:r>
            <a:r>
              <a:rPr lang="ru-RU" sz="2800" dirty="0" smtClean="0">
                <a:solidFill>
                  <a:srgbClr val="000000"/>
                </a:solidFill>
              </a:rPr>
              <a:t/>
            </a:r>
            <a:br>
              <a:rPr lang="ru-RU" sz="2800" dirty="0" smtClean="0">
                <a:solidFill>
                  <a:srgbClr val="000000"/>
                </a:solidFill>
              </a:rPr>
            </a:br>
            <a:r>
              <a:rPr lang="ru-RU" sz="2800" b="1" dirty="0" smtClean="0">
                <a:solidFill>
                  <a:srgbClr val="000000"/>
                </a:solidFill>
              </a:rPr>
              <a:t>Название</a:t>
            </a:r>
            <a:r>
              <a:rPr lang="ru-RU" sz="2800" b="1" dirty="0">
                <a:solidFill>
                  <a:srgbClr val="000000"/>
                </a:solidFill>
              </a:rPr>
              <a:t> республики </a:t>
            </a:r>
            <a:br>
              <a:rPr lang="ru-RU" sz="2800" b="1" dirty="0">
                <a:solidFill>
                  <a:srgbClr val="000000"/>
                </a:solidFill>
              </a:rPr>
            </a:br>
            <a:r>
              <a:rPr lang="ru-RU" sz="2800" b="1" dirty="0">
                <a:solidFill>
                  <a:srgbClr val="000000"/>
                </a:solidFill>
              </a:rPr>
              <a:t>переводится, как </a:t>
            </a:r>
            <a:r>
              <a:rPr lang="ru-RU" sz="2800" b="1" u="sng" dirty="0" smtClean="0">
                <a:solidFill>
                  <a:srgbClr val="0070C0"/>
                </a:solidFill>
              </a:rPr>
              <a:t>«белый, солнечный»</a:t>
            </a:r>
            <a:r>
              <a:rPr lang="ru-RU" sz="2800" b="1" dirty="0">
                <a:solidFill>
                  <a:srgbClr val="202124"/>
                </a:solidFill>
              </a:rPr>
              <a:t/>
            </a:r>
            <a:br>
              <a:rPr lang="ru-RU" sz="2800" b="1" dirty="0">
                <a:solidFill>
                  <a:srgbClr val="202124"/>
                </a:solidFill>
              </a:rPr>
            </a:br>
            <a:r>
              <a:rPr lang="ru-RU" sz="2800" b="1" dirty="0">
                <a:solidFill>
                  <a:srgbClr val="202124"/>
                </a:solidFill>
              </a:rPr>
              <a:t>Столица Республики </a:t>
            </a:r>
            <a:r>
              <a:rPr lang="ru-RU" sz="2800" b="1" dirty="0" smtClean="0">
                <a:solidFill>
                  <a:srgbClr val="202124"/>
                </a:solidFill>
              </a:rPr>
              <a:t>Якутии </a:t>
            </a:r>
            <a:r>
              <a:rPr lang="ru-RU" sz="2800" b="1" dirty="0">
                <a:solidFill>
                  <a:srgbClr val="202124"/>
                </a:solidFill>
              </a:rPr>
              <a:t>– город </a:t>
            </a:r>
            <a:r>
              <a:rPr lang="ru-RU" sz="2800" b="1" u="sng" dirty="0" smtClean="0">
                <a:solidFill>
                  <a:srgbClr val="0070C0"/>
                </a:solidFill>
              </a:rPr>
              <a:t> Якутск.</a:t>
            </a:r>
            <a:r>
              <a:rPr lang="ru-RU" sz="2800" b="1" dirty="0">
                <a:solidFill>
                  <a:srgbClr val="202124"/>
                </a:solidFill>
              </a:rPr>
              <a:t/>
            </a:r>
            <a:br>
              <a:rPr lang="ru-RU" sz="2800" b="1" dirty="0">
                <a:solidFill>
                  <a:srgbClr val="202124"/>
                </a:solidFill>
              </a:rPr>
            </a:br>
            <a:r>
              <a:rPr lang="ru-RU" sz="2800" b="1" u="sng" dirty="0" smtClean="0">
                <a:solidFill>
                  <a:srgbClr val="0070C0"/>
                </a:solidFill>
              </a:rPr>
              <a:t>Якуты</a:t>
            </a:r>
            <a:r>
              <a:rPr lang="ru-RU" sz="2800" b="1" dirty="0" smtClean="0">
                <a:solidFill>
                  <a:prstClr val="black"/>
                </a:solidFill>
              </a:rPr>
              <a:t>–  </a:t>
            </a:r>
            <a:r>
              <a:rPr lang="ru-RU" sz="2800" b="1" dirty="0">
                <a:solidFill>
                  <a:prstClr val="black"/>
                </a:solidFill>
              </a:rPr>
              <a:t>коренное население республики </a:t>
            </a:r>
            <a:r>
              <a:rPr lang="ru-RU" sz="2800" b="1" dirty="0" smtClean="0">
                <a:solidFill>
                  <a:prstClr val="black"/>
                </a:solidFill>
              </a:rPr>
              <a:t>Саха (Якутия).</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685800"/>
            <a:ext cx="5349240" cy="4953000"/>
          </a:xfrm>
        </p:spPr>
      </p:pic>
    </p:spTree>
    <p:extLst>
      <p:ext uri="{BB962C8B-B14F-4D97-AF65-F5344CB8AC3E}">
        <p14:creationId xmlns:p14="http://schemas.microsoft.com/office/powerpoint/2010/main" val="3584836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2040" y="365125"/>
            <a:ext cx="6766560" cy="6218554"/>
          </a:xfrm>
        </p:spPr>
        <p:txBody>
          <a:bodyPr>
            <a:noAutofit/>
          </a:bodyPr>
          <a:lstStyle/>
          <a:p>
            <a:r>
              <a:rPr lang="ru-RU" sz="2800" b="1" u="sng" dirty="0" smtClean="0">
                <a:solidFill>
                  <a:srgbClr val="0070C0"/>
                </a:solidFill>
              </a:rPr>
              <a:t>Якутский</a:t>
            </a:r>
            <a:r>
              <a:rPr lang="ru-RU" sz="2800" b="1" u="sng" dirty="0">
                <a:solidFill>
                  <a:srgbClr val="0070C0"/>
                </a:solidFill>
              </a:rPr>
              <a:t> национальный </a:t>
            </a:r>
            <a:br>
              <a:rPr lang="ru-RU" sz="2800" b="1" u="sng" dirty="0">
                <a:solidFill>
                  <a:srgbClr val="0070C0"/>
                </a:solidFill>
              </a:rPr>
            </a:br>
            <a:r>
              <a:rPr lang="ru-RU" sz="2800" b="1" u="sng" dirty="0">
                <a:solidFill>
                  <a:srgbClr val="0070C0"/>
                </a:solidFill>
              </a:rPr>
              <a:t>костюм </a:t>
            </a:r>
            <a:r>
              <a:rPr lang="ru-RU" sz="2800" b="1" dirty="0" smtClean="0">
                <a:solidFill>
                  <a:srgbClr val="202124"/>
                </a:solidFill>
              </a:rPr>
              <a:t>— народная одежда якутов.</a:t>
            </a:r>
            <a:br>
              <a:rPr lang="ru-RU" sz="2800" b="1" dirty="0" smtClean="0">
                <a:solidFill>
                  <a:srgbClr val="202124"/>
                </a:solidFill>
              </a:rPr>
            </a:br>
            <a:r>
              <a:rPr lang="ru-RU" sz="2800" b="1" dirty="0" smtClean="0">
                <a:solidFill>
                  <a:srgbClr val="202122"/>
                </a:solidFill>
              </a:rPr>
              <a:t>В </a:t>
            </a:r>
            <a:r>
              <a:rPr lang="ru-RU" sz="2800" b="1" dirty="0">
                <a:solidFill>
                  <a:srgbClr val="202122"/>
                </a:solidFill>
              </a:rPr>
              <a:t>нём сочетаются культурные традиции разных народов, он приспособлен для полярного климата, что отражается как в крое одежды, так и в её оформлении</a:t>
            </a:r>
            <a:r>
              <a:rPr lang="ru-RU" sz="2800" b="1" dirty="0" smtClean="0">
                <a:solidFill>
                  <a:srgbClr val="202122"/>
                </a:solidFill>
              </a:rPr>
              <a:t>.</a:t>
            </a:r>
            <a:br>
              <a:rPr lang="ru-RU" sz="2800" b="1" dirty="0" smtClean="0">
                <a:solidFill>
                  <a:srgbClr val="202122"/>
                </a:solidFill>
              </a:rPr>
            </a:br>
            <a:r>
              <a:rPr lang="ru-RU" sz="2800" b="1" dirty="0">
                <a:solidFill>
                  <a:srgbClr val="202122"/>
                </a:solidFill>
              </a:rPr>
              <a:t>Якутская </a:t>
            </a:r>
            <a:r>
              <a:rPr lang="ru-RU" sz="2800" b="1" dirty="0" smtClean="0">
                <a:solidFill>
                  <a:srgbClr val="202122"/>
                </a:solidFill>
              </a:rPr>
              <a:t>одежда изготавливается </a:t>
            </a:r>
            <a:r>
              <a:rPr lang="ru-RU" sz="2800" b="1" dirty="0">
                <a:solidFill>
                  <a:srgbClr val="202122"/>
                </a:solidFill>
              </a:rPr>
              <a:t>в основном из природных натуральных </a:t>
            </a:r>
            <a:r>
              <a:rPr lang="ru-RU" sz="2800" b="1" dirty="0" smtClean="0">
                <a:solidFill>
                  <a:srgbClr val="202122"/>
                </a:solidFill>
              </a:rPr>
              <a:t>материалов</a:t>
            </a:r>
            <a:r>
              <a:rPr lang="ru-RU" sz="2800" b="1" dirty="0">
                <a:solidFill>
                  <a:srgbClr val="202122"/>
                </a:solidFill>
              </a:rPr>
              <a:t> </a:t>
            </a:r>
            <a:r>
              <a:rPr lang="ru-RU" sz="2800" b="1" dirty="0" smtClean="0">
                <a:solidFill>
                  <a:srgbClr val="202122"/>
                </a:solidFill>
              </a:rPr>
              <a:t>—</a:t>
            </a:r>
            <a:r>
              <a:rPr lang="ru-RU" sz="2800" b="1" dirty="0" smtClean="0"/>
              <a:t>кожи, замши и меха </a:t>
            </a:r>
            <a:r>
              <a:rPr lang="ru-RU" sz="2800" b="1" dirty="0" smtClean="0">
                <a:solidFill>
                  <a:srgbClr val="202122"/>
                </a:solidFill>
              </a:rPr>
              <a:t>домашних </a:t>
            </a:r>
            <a:r>
              <a:rPr lang="ru-RU" sz="2800" b="1" dirty="0">
                <a:solidFill>
                  <a:srgbClr val="202122"/>
                </a:solidFill>
              </a:rPr>
              <a:t>животных, так как основным видом хозяйственной деятельности </a:t>
            </a:r>
            <a:r>
              <a:rPr lang="ru-RU" sz="2800" b="1" dirty="0" smtClean="0">
                <a:solidFill>
                  <a:srgbClr val="202122"/>
                </a:solidFill>
              </a:rPr>
              <a:t>якутов, коневодство и разведение</a:t>
            </a:r>
            <a:br>
              <a:rPr lang="ru-RU" sz="2800" b="1" dirty="0" smtClean="0">
                <a:solidFill>
                  <a:srgbClr val="202122"/>
                </a:solidFill>
              </a:rPr>
            </a:br>
            <a:r>
              <a:rPr lang="ru-RU" sz="2800" b="1" dirty="0" smtClean="0">
                <a:solidFill>
                  <a:srgbClr val="202122"/>
                </a:solidFill>
              </a:rPr>
              <a:t>крупного рогатого скота.</a:t>
            </a:r>
            <a:r>
              <a:rPr lang="ru-RU" sz="2800" b="1" dirty="0">
                <a:solidFill>
                  <a:srgbClr val="202122"/>
                </a:solidFill>
              </a:rPr>
              <a:t> </a:t>
            </a:r>
            <a:endParaRPr lang="ru-RU" sz="28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029" y="960120"/>
            <a:ext cx="4137891" cy="5623559"/>
          </a:xfrm>
        </p:spPr>
      </p:pic>
    </p:spTree>
    <p:extLst>
      <p:ext uri="{BB962C8B-B14F-4D97-AF65-F5344CB8AC3E}">
        <p14:creationId xmlns:p14="http://schemas.microsoft.com/office/powerpoint/2010/main" val="282613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7400" y="350522"/>
            <a:ext cx="5547360" cy="6202678"/>
          </a:xfrm>
          <a:solidFill>
            <a:schemeClr val="accent1">
              <a:lumMod val="60000"/>
              <a:lumOff val="40000"/>
            </a:schemeClr>
          </a:solidFill>
        </p:spPr>
        <p:txBody>
          <a:bodyPr>
            <a:normAutofit/>
          </a:bodyPr>
          <a:lstStyle/>
          <a:p>
            <a:r>
              <a:rPr lang="ru-RU" sz="2400" b="1" u="sng" dirty="0" smtClean="0">
                <a:solidFill>
                  <a:srgbClr val="0070C0"/>
                </a:solidFill>
              </a:rPr>
              <a:t>Государственный флаг </a:t>
            </a:r>
            <a:r>
              <a:rPr lang="ru-RU" sz="2400" b="1" dirty="0" smtClean="0"/>
              <a:t>– это знак (символ) свободы, независимости и самостоятельности государства. На государственном флаге нашей Родины 3 цветные полосы, одинаковые по размеру.</a:t>
            </a:r>
            <a:br>
              <a:rPr lang="ru-RU" sz="2400" b="1" dirty="0" smtClean="0"/>
            </a:br>
            <a:r>
              <a:rPr lang="ru-RU" sz="2400" b="1" u="sng" dirty="0" smtClean="0"/>
              <a:t>Белый цвет </a:t>
            </a:r>
            <a:r>
              <a:rPr lang="ru-RU" sz="2400" b="1" dirty="0" smtClean="0"/>
              <a:t>– мир и чистота совести.</a:t>
            </a:r>
            <a:br>
              <a:rPr lang="ru-RU" sz="2400" b="1" dirty="0" smtClean="0"/>
            </a:br>
            <a:r>
              <a:rPr lang="ru-RU" sz="2400" b="1" dirty="0" smtClean="0">
                <a:solidFill>
                  <a:srgbClr val="0070C0"/>
                </a:solidFill>
              </a:rPr>
              <a:t>Синий цвет </a:t>
            </a:r>
            <a:r>
              <a:rPr lang="ru-RU" sz="2400" b="1" dirty="0" smtClean="0"/>
              <a:t>– небо, верность и правда.</a:t>
            </a:r>
            <a:br>
              <a:rPr lang="ru-RU" sz="2400" b="1" dirty="0" smtClean="0"/>
            </a:br>
            <a:r>
              <a:rPr lang="ru-RU" sz="2400" b="1" dirty="0" smtClean="0">
                <a:solidFill>
                  <a:srgbClr val="FF0000"/>
                </a:solidFill>
              </a:rPr>
              <a:t>Красный цвет </a:t>
            </a:r>
            <a:r>
              <a:rPr lang="ru-RU" sz="2400" b="1" dirty="0" smtClean="0"/>
              <a:t>– отвага, мужество и героизм.</a:t>
            </a:r>
            <a:br>
              <a:rPr lang="ru-RU" sz="2400" b="1" dirty="0" smtClean="0"/>
            </a:br>
            <a:r>
              <a:rPr lang="ru-RU" sz="2400" b="1" dirty="0" smtClean="0"/>
              <a:t/>
            </a:r>
            <a:br>
              <a:rPr lang="ru-RU" sz="2400" b="1" dirty="0" smtClean="0"/>
            </a:br>
            <a:r>
              <a:rPr lang="ru-RU" sz="2400" b="1" i="0" dirty="0" smtClean="0">
                <a:solidFill>
                  <a:srgbClr val="202122"/>
                </a:solidFill>
                <a:effectLst/>
              </a:rPr>
              <a:t>Россия — </a:t>
            </a:r>
            <a:r>
              <a:rPr lang="ru-RU" sz="2400" b="1" i="0" u="none" strike="noStrike" dirty="0" smtClean="0">
                <a:solidFill>
                  <a:srgbClr val="0645AD"/>
                </a:solidFill>
                <a:effectLst/>
                <a:hlinkClick r:id="rId2" tooltip="Многонациональное государство"/>
              </a:rPr>
              <a:t>многонациональное государство</a:t>
            </a:r>
            <a:r>
              <a:rPr lang="ru-RU" sz="2400" b="1" i="0" dirty="0" smtClean="0">
                <a:solidFill>
                  <a:srgbClr val="202122"/>
                </a:solidFill>
                <a:effectLst/>
              </a:rPr>
              <a:t> с широким этнокультурным многообразием</a:t>
            </a:r>
            <a:r>
              <a:rPr lang="ru-RU" sz="2400" b="1" i="0" u="none" strike="noStrike" baseline="30000" dirty="0" smtClean="0">
                <a:solidFill>
                  <a:srgbClr val="0645AD"/>
                </a:solidFill>
                <a:effectLst/>
                <a:hlinkClick r:id="rId3"/>
              </a:rPr>
              <a:t>[</a:t>
            </a:r>
            <a:r>
              <a:rPr lang="ru-RU" sz="2400" b="1" i="0" u="none" strike="noStrike" baseline="30000" dirty="0" smtClean="0">
                <a:solidFill>
                  <a:srgbClr val="0645AD"/>
                </a:solidFill>
                <a:effectLst/>
              </a:rPr>
              <a:t/>
            </a:r>
            <a:br>
              <a:rPr lang="ru-RU" sz="2400" b="1" i="0" u="none" strike="noStrike" baseline="30000" dirty="0" smtClean="0">
                <a:solidFill>
                  <a:srgbClr val="0645AD"/>
                </a:solidFill>
                <a:effectLst/>
              </a:rPr>
            </a:br>
            <a:r>
              <a:rPr lang="ru-RU" sz="2400" b="1" i="0" dirty="0" smtClean="0">
                <a:solidFill>
                  <a:srgbClr val="202122"/>
                </a:solidFill>
                <a:effectLst/>
              </a:rPr>
              <a:t>Столица — </a:t>
            </a:r>
            <a:r>
              <a:rPr lang="ru-RU" sz="2400" b="1" i="0" u="none" strike="noStrike" dirty="0" smtClean="0">
                <a:solidFill>
                  <a:srgbClr val="0645AD"/>
                </a:solidFill>
                <a:effectLst/>
                <a:hlinkClick r:id="rId4" tooltip="Москва"/>
              </a:rPr>
              <a:t>Москва</a:t>
            </a:r>
            <a:r>
              <a:rPr lang="ru-RU" sz="2400" b="1" i="0" dirty="0" smtClean="0">
                <a:solidFill>
                  <a:srgbClr val="202122"/>
                </a:solidFill>
                <a:effectLst/>
              </a:rPr>
              <a:t>. </a:t>
            </a:r>
            <a:r>
              <a:rPr lang="ru-RU" sz="2400" b="1" i="0" u="none" strike="noStrike" dirty="0" smtClean="0">
                <a:solidFill>
                  <a:srgbClr val="0645AD"/>
                </a:solidFill>
                <a:effectLst/>
                <a:hlinkClick r:id="rId5" tooltip="Официальный язык"/>
              </a:rPr>
              <a:t>Государственный язык</a:t>
            </a:r>
            <a:r>
              <a:rPr lang="ru-RU" sz="2400" b="1" i="0" dirty="0" smtClean="0">
                <a:solidFill>
                  <a:srgbClr val="202122"/>
                </a:solidFill>
                <a:effectLst/>
              </a:rPr>
              <a:t> на всей территории страны — </a:t>
            </a:r>
            <a:r>
              <a:rPr lang="ru-RU" sz="2400" b="1" i="0" u="none" strike="noStrike" dirty="0" smtClean="0">
                <a:solidFill>
                  <a:srgbClr val="0645AD"/>
                </a:solidFill>
                <a:effectLst/>
                <a:hlinkClick r:id="rId6" tooltip="Русский язык"/>
              </a:rPr>
              <a:t>русский</a:t>
            </a:r>
            <a:endParaRPr lang="ru-RU" sz="2400" b="1" dirty="0"/>
          </a:p>
        </p:txBody>
      </p:sp>
      <p:pic>
        <p:nvPicPr>
          <p:cNvPr id="4" name="Объект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87680" y="350521"/>
            <a:ext cx="4389438" cy="3044310"/>
          </a:xfr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562" y="4073804"/>
            <a:ext cx="4186556" cy="2479396"/>
          </a:xfrm>
          <a:prstGeom prst="rect">
            <a:avLst/>
          </a:prstGeom>
        </p:spPr>
      </p:pic>
    </p:spTree>
    <p:extLst>
      <p:ext uri="{BB962C8B-B14F-4D97-AF65-F5344CB8AC3E}">
        <p14:creationId xmlns:p14="http://schemas.microsoft.com/office/powerpoint/2010/main" val="1551585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8800" y="365125"/>
            <a:ext cx="5715000" cy="5928995"/>
          </a:xfrm>
        </p:spPr>
        <p:txBody>
          <a:bodyPr>
            <a:normAutofit/>
          </a:bodyPr>
          <a:lstStyle/>
          <a:p>
            <a:r>
              <a:rPr lang="ru-RU" sz="3200" b="1" u="sng" dirty="0" smtClean="0">
                <a:solidFill>
                  <a:srgbClr val="0070C0"/>
                </a:solidFill>
              </a:rPr>
              <a:t>Центральный федеральный округ</a:t>
            </a:r>
            <a:r>
              <a:rPr lang="ru-RU" sz="3200" b="1" dirty="0" smtClean="0"/>
              <a:t> </a:t>
            </a:r>
            <a:r>
              <a:rPr lang="ru-RU" sz="3200" b="1" dirty="0"/>
              <a:t>— федеральный округ Российской Федерации на западе её европейской части. Округ не имеет республик в своём составе </a:t>
            </a:r>
            <a:r>
              <a:rPr lang="ru-RU" sz="3200" b="1" dirty="0" smtClean="0"/>
              <a:t>в нём </a:t>
            </a:r>
            <a:r>
              <a:rPr lang="ru-RU" sz="3200" b="1" dirty="0"/>
              <a:t>представлены только области и город федерального значения, столица России </a:t>
            </a:r>
            <a:r>
              <a:rPr lang="ru-RU" sz="3200" b="1" u="sng" dirty="0">
                <a:solidFill>
                  <a:srgbClr val="0070C0"/>
                </a:solidFill>
              </a:rPr>
              <a:t>Москва</a:t>
            </a:r>
            <a:r>
              <a:rPr lang="ru-RU" sz="3200" b="1" dirty="0"/>
              <a:t>, которая является крупнейшим городом округа.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 y="944880"/>
            <a:ext cx="4876800" cy="5684520"/>
          </a:xfrm>
        </p:spPr>
      </p:pic>
    </p:spTree>
    <p:extLst>
      <p:ext uri="{BB962C8B-B14F-4D97-AF65-F5344CB8AC3E}">
        <p14:creationId xmlns:p14="http://schemas.microsoft.com/office/powerpoint/2010/main" val="333684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3040" y="365125"/>
            <a:ext cx="6080760" cy="6127115"/>
          </a:xfrm>
        </p:spPr>
        <p:txBody>
          <a:bodyPr>
            <a:normAutofit/>
          </a:bodyPr>
          <a:lstStyle/>
          <a:p>
            <a:r>
              <a:rPr lang="ru-RU" sz="3600" b="1" u="sng" dirty="0">
                <a:solidFill>
                  <a:srgbClr val="0070C0"/>
                </a:solidFill>
              </a:rPr>
              <a:t>Русский национальный костюм </a:t>
            </a:r>
            <a:r>
              <a:rPr lang="ru-RU" sz="3600" b="1" dirty="0"/>
              <a:t>— сложившийся на протяжении веков традиционный комплекс одежды, обуви и аксессуаров, который использовался русскими людьми в повседневном и праздничном обиходе. Имеет заметные особенности в зависимости от конкретного региона, пола, назначения и возраста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267" y="807720"/>
            <a:ext cx="3879253" cy="5684520"/>
          </a:xfrm>
        </p:spPr>
      </p:pic>
    </p:spTree>
    <p:extLst>
      <p:ext uri="{BB962C8B-B14F-4D97-AF65-F5344CB8AC3E}">
        <p14:creationId xmlns:p14="http://schemas.microsoft.com/office/powerpoint/2010/main" val="383482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6520" y="464820"/>
            <a:ext cx="5684520" cy="3741420"/>
          </a:xfrm>
          <a:solidFill>
            <a:schemeClr val="accent1">
              <a:lumMod val="60000"/>
              <a:lumOff val="40000"/>
            </a:schemeClr>
          </a:solidFill>
        </p:spPr>
        <p:txBody>
          <a:bodyPr>
            <a:noAutofit/>
          </a:bodyPr>
          <a:lstStyle/>
          <a:p>
            <a:r>
              <a:rPr lang="ru-RU" sz="2800" b="1" i="0" u="none" strike="noStrike" dirty="0" smtClean="0">
                <a:solidFill>
                  <a:srgbClr val="0645AD"/>
                </a:solidFill>
                <a:effectLst/>
                <a:latin typeface="Arial" panose="020B0604020202020204" pitchFamily="34" charset="0"/>
                <a:hlinkClick r:id="rId2" tooltip="Россия"/>
              </a:rPr>
              <a:t>Россия</a:t>
            </a:r>
            <a:r>
              <a:rPr lang="ru-RU" sz="2800" b="0" i="0" dirty="0" smtClean="0">
                <a:solidFill>
                  <a:srgbClr val="202122"/>
                </a:solidFill>
                <a:effectLst/>
                <a:latin typeface="Arial" panose="020B0604020202020204" pitchFamily="34" charset="0"/>
              </a:rPr>
              <a:t> является </a:t>
            </a:r>
            <a:br>
              <a:rPr lang="ru-RU" sz="2800" b="0" i="0" dirty="0" smtClean="0">
                <a:solidFill>
                  <a:srgbClr val="202122"/>
                </a:solidFill>
                <a:effectLst/>
                <a:latin typeface="Arial" panose="020B0604020202020204" pitchFamily="34" charset="0"/>
              </a:rPr>
            </a:br>
            <a:r>
              <a:rPr lang="ru-RU" sz="2800" b="0" i="0" u="none" strike="noStrike" dirty="0" smtClean="0">
                <a:solidFill>
                  <a:srgbClr val="0645AD"/>
                </a:solidFill>
                <a:effectLst/>
                <a:latin typeface="Arial" panose="020B0604020202020204" pitchFamily="34" charset="0"/>
                <a:hlinkClick r:id="rId3" tooltip="Многонациональное государство"/>
              </a:rPr>
              <a:t>многонациональным</a:t>
            </a:r>
            <a:r>
              <a:rPr lang="ru-RU" sz="2800" b="0" i="0" dirty="0" smtClean="0">
                <a:solidFill>
                  <a:srgbClr val="202122"/>
                </a:solidFill>
                <a:effectLst/>
                <a:latin typeface="Arial" panose="020B0604020202020204" pitchFamily="34" charset="0"/>
              </a:rPr>
              <a:t> </a:t>
            </a:r>
            <a:br>
              <a:rPr lang="ru-RU" sz="2800" b="0" i="0" dirty="0" smtClean="0">
                <a:solidFill>
                  <a:srgbClr val="202122"/>
                </a:solidFill>
                <a:effectLst/>
                <a:latin typeface="Arial" panose="020B0604020202020204" pitchFamily="34" charset="0"/>
              </a:rPr>
            </a:br>
            <a:r>
              <a:rPr lang="ru-RU" sz="2800" b="0" i="0" u="none" strike="noStrike" dirty="0" smtClean="0">
                <a:solidFill>
                  <a:srgbClr val="0645AD"/>
                </a:solidFill>
                <a:effectLst/>
                <a:latin typeface="Arial" panose="020B0604020202020204" pitchFamily="34" charset="0"/>
                <a:hlinkClick r:id="rId4" tooltip="Государство"/>
              </a:rPr>
              <a:t>государством</a:t>
            </a:r>
            <a:r>
              <a:rPr lang="ru-RU" sz="2800" b="0" i="0" u="none" strike="noStrike" dirty="0" smtClean="0">
                <a:solidFill>
                  <a:srgbClr val="0645AD"/>
                </a:solidFill>
                <a:effectLst/>
                <a:latin typeface="Arial" panose="020B0604020202020204" pitchFamily="34" charset="0"/>
              </a:rPr>
              <a:t>.</a:t>
            </a:r>
            <a:br>
              <a:rPr lang="ru-RU" sz="2800" b="0" i="0" u="none" strike="noStrike" dirty="0" smtClean="0">
                <a:solidFill>
                  <a:srgbClr val="0645AD"/>
                </a:solidFill>
                <a:effectLst/>
                <a:latin typeface="Arial" panose="020B0604020202020204" pitchFamily="34" charset="0"/>
              </a:rPr>
            </a:br>
            <a:r>
              <a:rPr lang="ru-RU" sz="2800" b="0" i="0" dirty="0" smtClean="0">
                <a:solidFill>
                  <a:srgbClr val="202122"/>
                </a:solidFill>
                <a:effectLst/>
                <a:latin typeface="Arial" panose="020B0604020202020204" pitchFamily="34" charset="0"/>
              </a:rPr>
              <a:t>На территории России проживает более 190 </a:t>
            </a:r>
            <a:r>
              <a:rPr lang="ru-RU" sz="2800" b="0" i="0" u="none" strike="noStrike" dirty="0" smtClean="0">
                <a:solidFill>
                  <a:srgbClr val="0645AD"/>
                </a:solidFill>
                <a:effectLst/>
                <a:latin typeface="Arial" panose="020B0604020202020204" pitchFamily="34" charset="0"/>
                <a:hlinkClick r:id="rId5" tooltip="Народ"/>
              </a:rPr>
              <a:t>народов</a:t>
            </a:r>
            <a:r>
              <a:rPr lang="ru-RU" sz="2800" b="0" i="0" dirty="0" smtClean="0">
                <a:solidFill>
                  <a:srgbClr val="202122"/>
                </a:solidFill>
                <a:effectLst/>
                <a:latin typeface="Arial" panose="020B0604020202020204" pitchFamily="34" charset="0"/>
              </a:rPr>
              <a:t>, в число которых входят </a:t>
            </a:r>
            <a:r>
              <a:rPr lang="ru-RU" sz="2800" b="0" i="0" u="none" strike="noStrike" dirty="0" smtClean="0">
                <a:solidFill>
                  <a:srgbClr val="0645AD"/>
                </a:solidFill>
                <a:effectLst/>
                <a:latin typeface="Arial" panose="020B0604020202020204" pitchFamily="34" charset="0"/>
                <a:hlinkClick r:id="rId6" tooltip="Коренные малочисленные народы Севера, Сибири и Дальнего Востока Российской Федерации"/>
              </a:rPr>
              <a:t>коренные и малые народы</a:t>
            </a:r>
            <a:r>
              <a:rPr lang="ru-RU" sz="2800" b="0" i="0" dirty="0" smtClean="0">
                <a:solidFill>
                  <a:srgbClr val="202122"/>
                </a:solidFill>
                <a:effectLst/>
                <a:latin typeface="Arial" panose="020B0604020202020204" pitchFamily="34" charset="0"/>
              </a:rPr>
              <a:t> страны</a:t>
            </a:r>
            <a:endParaRPr lang="ru-RU" sz="2800" dirty="0"/>
          </a:p>
        </p:txBody>
      </p:sp>
      <p:pic>
        <p:nvPicPr>
          <p:cNvPr id="4" name="Объект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37160" y="464820"/>
            <a:ext cx="6202680" cy="5730239"/>
          </a:xfrm>
        </p:spPr>
      </p:pic>
    </p:spTree>
    <p:extLst>
      <p:ext uri="{BB962C8B-B14F-4D97-AF65-F5344CB8AC3E}">
        <p14:creationId xmlns:p14="http://schemas.microsoft.com/office/powerpoint/2010/main" val="1834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1200" y="837565"/>
            <a:ext cx="6278880" cy="5547995"/>
          </a:xfrm>
        </p:spPr>
        <p:txBody>
          <a:bodyPr>
            <a:noAutofit/>
          </a:bodyPr>
          <a:lstStyle/>
          <a:p>
            <a:r>
              <a:rPr lang="ru-RU" sz="3200" b="1" i="0" u="sng" dirty="0" smtClean="0">
                <a:solidFill>
                  <a:srgbClr val="0070C0"/>
                </a:solidFill>
                <a:effectLst/>
              </a:rPr>
              <a:t>Республика Башкортостан</a:t>
            </a:r>
            <a:r>
              <a:rPr lang="ru-RU" sz="3200" b="1" i="0" dirty="0" smtClean="0">
                <a:solidFill>
                  <a:srgbClr val="000000"/>
                </a:solidFill>
                <a:effectLst/>
              </a:rPr>
              <a:t> входит в состав Российской Федерации. </a:t>
            </a:r>
            <a:br>
              <a:rPr lang="ru-RU" sz="3200" b="1" i="0" dirty="0" smtClean="0">
                <a:solidFill>
                  <a:srgbClr val="000000"/>
                </a:solidFill>
                <a:effectLst/>
              </a:rPr>
            </a:br>
            <a:r>
              <a:rPr lang="ru-RU" sz="3200" b="1" i="0" dirty="0" smtClean="0">
                <a:solidFill>
                  <a:srgbClr val="000000"/>
                </a:solidFill>
                <a:effectLst/>
              </a:rPr>
              <a:t>Название республики </a:t>
            </a:r>
            <a:br>
              <a:rPr lang="ru-RU" sz="3200" b="1" i="0" dirty="0" smtClean="0">
                <a:solidFill>
                  <a:srgbClr val="000000"/>
                </a:solidFill>
                <a:effectLst/>
              </a:rPr>
            </a:br>
            <a:r>
              <a:rPr lang="ru-RU" sz="3200" b="1" i="0" dirty="0" smtClean="0">
                <a:solidFill>
                  <a:srgbClr val="000000"/>
                </a:solidFill>
                <a:effectLst/>
              </a:rPr>
              <a:t>переводится, как </a:t>
            </a:r>
            <a:r>
              <a:rPr lang="ru-RU" sz="3200" b="1" i="0" u="sng" dirty="0" smtClean="0">
                <a:solidFill>
                  <a:srgbClr val="0070C0"/>
                </a:solidFill>
                <a:effectLst/>
              </a:rPr>
              <a:t>'страна, земля'. </a:t>
            </a:r>
            <a:r>
              <a:rPr lang="ru-RU" sz="3200" b="1" i="0" dirty="0" smtClean="0">
                <a:solidFill>
                  <a:srgbClr val="000000"/>
                </a:solidFill>
                <a:effectLst/>
              </a:rPr>
              <a:t>Башкортостан  расположена в </a:t>
            </a:r>
            <a:br>
              <a:rPr lang="ru-RU" sz="3200" b="1" i="0" dirty="0" smtClean="0">
                <a:solidFill>
                  <a:srgbClr val="000000"/>
                </a:solidFill>
                <a:effectLst/>
              </a:rPr>
            </a:br>
            <a:r>
              <a:rPr lang="ru-RU" sz="3200" b="1" i="0" dirty="0" smtClean="0">
                <a:solidFill>
                  <a:srgbClr val="000000"/>
                </a:solidFill>
                <a:effectLst/>
              </a:rPr>
              <a:t>Предуралье и предгорьях Южного </a:t>
            </a:r>
            <a:br>
              <a:rPr lang="ru-RU" sz="3200" b="1" i="0" dirty="0" smtClean="0">
                <a:solidFill>
                  <a:srgbClr val="000000"/>
                </a:solidFill>
                <a:effectLst/>
              </a:rPr>
            </a:br>
            <a:r>
              <a:rPr lang="ru-RU" sz="3200" b="1" i="0" dirty="0" smtClean="0">
                <a:solidFill>
                  <a:srgbClr val="000000"/>
                </a:solidFill>
                <a:effectLst/>
              </a:rPr>
              <a:t>Урала.</a:t>
            </a:r>
            <a:r>
              <a:rPr lang="ru-RU" sz="2800" b="0" i="0" dirty="0" smtClean="0">
                <a:solidFill>
                  <a:srgbClr val="000000"/>
                </a:solidFill>
                <a:effectLst/>
                <a:latin typeface="Helvetica" panose="020B0604020202020204" pitchFamily="34" charset="0"/>
              </a:rPr>
              <a:t> </a:t>
            </a:r>
            <a:br>
              <a:rPr lang="ru-RU" sz="2800" b="0" i="0" dirty="0" smtClean="0">
                <a:solidFill>
                  <a:srgbClr val="000000"/>
                </a:solidFill>
                <a:effectLst/>
                <a:latin typeface="Helvetica" panose="020B0604020202020204" pitchFamily="34" charset="0"/>
              </a:rPr>
            </a:br>
            <a:r>
              <a:rPr lang="ru-RU" sz="2800" dirty="0">
                <a:solidFill>
                  <a:srgbClr val="202124"/>
                </a:solidFill>
                <a:latin typeface="arial" panose="020B0604020202020204" pitchFamily="34" charset="0"/>
              </a:rPr>
              <a:t>город Уфа</a:t>
            </a:r>
            <a:br>
              <a:rPr lang="ru-RU" sz="2800" dirty="0">
                <a:solidFill>
                  <a:srgbClr val="202124"/>
                </a:solidFill>
                <a:latin typeface="arial" panose="020B0604020202020204" pitchFamily="34" charset="0"/>
              </a:rPr>
            </a:br>
            <a:r>
              <a:rPr lang="ru-RU" sz="3200" b="1" dirty="0">
                <a:solidFill>
                  <a:srgbClr val="202124"/>
                </a:solidFill>
              </a:rPr>
              <a:t>Столица республики - </a:t>
            </a:r>
            <a:r>
              <a:rPr lang="ru-RU" sz="3200" b="1" u="sng" dirty="0">
                <a:solidFill>
                  <a:srgbClr val="0070C0"/>
                </a:solidFill>
              </a:rPr>
              <a:t>город Уфа</a:t>
            </a:r>
            <a:r>
              <a:rPr lang="ru-RU" sz="3200" dirty="0">
                <a:solidFill>
                  <a:srgbClr val="202124"/>
                </a:solidFill>
              </a:rPr>
              <a:t> </a:t>
            </a:r>
            <a:r>
              <a:rPr lang="ru-RU" sz="3200" b="0" i="0" dirty="0" smtClean="0">
                <a:solidFill>
                  <a:srgbClr val="000000"/>
                </a:solidFill>
                <a:effectLst/>
              </a:rPr>
              <a:t/>
            </a:r>
            <a:br>
              <a:rPr lang="ru-RU" sz="3200" b="0" i="0" dirty="0" smtClean="0">
                <a:solidFill>
                  <a:srgbClr val="000000"/>
                </a:solidFill>
                <a:effectLst/>
              </a:rPr>
            </a:br>
            <a:r>
              <a:rPr lang="ru-RU" sz="3200" b="1" i="0" u="sng" dirty="0" smtClean="0">
                <a:solidFill>
                  <a:srgbClr val="0070C0"/>
                </a:solidFill>
                <a:effectLst/>
              </a:rPr>
              <a:t>Башкиры</a:t>
            </a:r>
            <a:r>
              <a:rPr lang="ru-RU" sz="3200" b="1" i="0" dirty="0" smtClean="0">
                <a:solidFill>
                  <a:srgbClr val="202124"/>
                </a:solidFill>
                <a:effectLst/>
              </a:rPr>
              <a:t> - </a:t>
            </a:r>
            <a:r>
              <a:rPr lang="ru-RU" sz="3200" b="1" i="0" dirty="0" smtClean="0">
                <a:effectLst/>
              </a:rPr>
              <a:t>народ в Российской Федерации, коренное население Республики </a:t>
            </a:r>
            <a:br>
              <a:rPr lang="ru-RU" sz="3200" b="1" i="0" dirty="0" smtClean="0">
                <a:effectLst/>
              </a:rPr>
            </a:br>
            <a:r>
              <a:rPr lang="ru-RU" sz="3200" b="1" i="0" dirty="0" smtClean="0">
                <a:effectLst/>
              </a:rPr>
              <a:t>Башкортостан</a:t>
            </a:r>
            <a:r>
              <a:rPr lang="ru-RU" sz="3200" b="1" i="0" dirty="0" smtClean="0">
                <a:solidFill>
                  <a:srgbClr val="202124"/>
                </a:solidFill>
                <a:effectLst/>
              </a:rPr>
              <a:t> </a:t>
            </a:r>
            <a:endParaRPr lang="ru-RU" sz="32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1" y="837565"/>
            <a:ext cx="5059680" cy="5273675"/>
          </a:xfrm>
        </p:spPr>
      </p:pic>
    </p:spTree>
    <p:extLst>
      <p:ext uri="{BB962C8B-B14F-4D97-AF65-F5344CB8AC3E}">
        <p14:creationId xmlns:p14="http://schemas.microsoft.com/office/powerpoint/2010/main" val="397698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240" y="609600"/>
            <a:ext cx="5806440" cy="5654040"/>
          </a:xfrm>
          <a:solidFill>
            <a:schemeClr val="accent1">
              <a:lumMod val="60000"/>
              <a:lumOff val="40000"/>
            </a:schemeClr>
          </a:solidFill>
        </p:spPr>
        <p:txBody>
          <a:bodyPr>
            <a:normAutofit/>
          </a:bodyPr>
          <a:lstStyle/>
          <a:p>
            <a:r>
              <a:rPr lang="ru-RU" sz="3200" b="1" i="0" u="sng" dirty="0" smtClean="0">
                <a:solidFill>
                  <a:srgbClr val="0070C0"/>
                </a:solidFill>
                <a:effectLst/>
              </a:rPr>
              <a:t>Государственный флаг Республики Башкортостан </a:t>
            </a:r>
            <a:br>
              <a:rPr lang="ru-RU" sz="3200" b="1" i="0" u="sng" dirty="0" smtClean="0">
                <a:solidFill>
                  <a:srgbClr val="0070C0"/>
                </a:solidFill>
                <a:effectLst/>
              </a:rPr>
            </a:br>
            <a:r>
              <a:rPr lang="ru-RU" sz="3200" b="1" i="0" u="sng" dirty="0" smtClean="0">
                <a:solidFill>
                  <a:srgbClr val="0070C0"/>
                </a:solidFill>
                <a:effectLst/>
              </a:rPr>
              <a:t>Синий цвет </a:t>
            </a:r>
            <a:r>
              <a:rPr lang="ru-RU" sz="3200" b="1" i="0" dirty="0" smtClean="0">
                <a:solidFill>
                  <a:srgbClr val="202124"/>
                </a:solidFill>
                <a:effectLst/>
              </a:rPr>
              <a:t>означает ясность, добродетель и чистоту помыслов народов. </a:t>
            </a:r>
            <a:br>
              <a:rPr lang="ru-RU" sz="3200" b="1" i="0" dirty="0" smtClean="0">
                <a:solidFill>
                  <a:srgbClr val="202124"/>
                </a:solidFill>
                <a:effectLst/>
              </a:rPr>
            </a:br>
            <a:r>
              <a:rPr lang="ru-RU" sz="3200" b="1" i="0" u="sng" dirty="0" smtClean="0">
                <a:solidFill>
                  <a:srgbClr val="202124"/>
                </a:solidFill>
                <a:effectLst/>
              </a:rPr>
              <a:t>Белый цвет </a:t>
            </a:r>
            <a:r>
              <a:rPr lang="ru-RU" sz="3200" b="1" i="0" dirty="0" smtClean="0">
                <a:solidFill>
                  <a:srgbClr val="202124"/>
                </a:solidFill>
                <a:effectLst/>
              </a:rPr>
              <a:t>— миролюбие, открытость, готовность к взаимному сотрудничеству народов.</a:t>
            </a:r>
            <a:br>
              <a:rPr lang="ru-RU" sz="3200" b="1" i="0" dirty="0" smtClean="0">
                <a:solidFill>
                  <a:srgbClr val="202124"/>
                </a:solidFill>
                <a:effectLst/>
              </a:rPr>
            </a:br>
            <a:r>
              <a:rPr lang="ru-RU" sz="3200" b="1" i="0" u="sng" dirty="0" smtClean="0">
                <a:solidFill>
                  <a:schemeClr val="accent6">
                    <a:lumMod val="50000"/>
                  </a:schemeClr>
                </a:solidFill>
                <a:effectLst/>
              </a:rPr>
              <a:t>Зелёный цвет </a:t>
            </a:r>
            <a:r>
              <a:rPr lang="ru-RU" sz="3200" b="1" i="0" dirty="0" smtClean="0">
                <a:solidFill>
                  <a:srgbClr val="202124"/>
                </a:solidFill>
                <a:effectLst/>
              </a:rPr>
              <a:t>— свободу, вечность жизни.</a:t>
            </a:r>
            <a:endParaRPr lang="ru-RU" sz="32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62" y="792065"/>
            <a:ext cx="5767978" cy="5303935"/>
          </a:xfrm>
        </p:spPr>
      </p:pic>
    </p:spTree>
    <p:extLst>
      <p:ext uri="{BB962C8B-B14F-4D97-AF65-F5344CB8AC3E}">
        <p14:creationId xmlns:p14="http://schemas.microsoft.com/office/powerpoint/2010/main" val="375929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9320" y="106680"/>
            <a:ext cx="5715000" cy="6751320"/>
          </a:xfrm>
          <a:solidFill>
            <a:schemeClr val="accent1">
              <a:lumMod val="60000"/>
              <a:lumOff val="40000"/>
            </a:schemeClr>
          </a:solidFill>
        </p:spPr>
        <p:txBody>
          <a:bodyPr>
            <a:noAutofit/>
          </a:bodyPr>
          <a:lstStyle/>
          <a:p>
            <a:pPr fontAlgn="base"/>
            <a:r>
              <a:rPr lang="ru-RU" sz="2800" b="1" i="0" u="sng" dirty="0" smtClean="0">
                <a:solidFill>
                  <a:srgbClr val="0070C0"/>
                </a:solidFill>
                <a:effectLst/>
              </a:rPr>
              <a:t>Юрта</a:t>
            </a:r>
            <a:r>
              <a:rPr lang="ru-RU" sz="2800" b="1" i="0" dirty="0" smtClean="0">
                <a:solidFill>
                  <a:srgbClr val="0070C0"/>
                </a:solidFill>
                <a:effectLst/>
              </a:rPr>
              <a:t> </a:t>
            </a:r>
            <a:r>
              <a:rPr lang="ru-RU" sz="2800" b="1" i="0" dirty="0" smtClean="0">
                <a:solidFill>
                  <a:srgbClr val="202124"/>
                </a:solidFill>
                <a:effectLst/>
              </a:rPr>
              <a:t>– это переносное каркасное жилище с войлочным покрытием у тюркских и монгольских кочевников.</a:t>
            </a:r>
            <a:r>
              <a:rPr lang="ru-RU" sz="2800" b="1" i="0" dirty="0" smtClean="0">
                <a:solidFill>
                  <a:srgbClr val="000000"/>
                </a:solidFill>
                <a:effectLst/>
              </a:rPr>
              <a:t> В юртах можно жить </a:t>
            </a:r>
            <a:r>
              <a:rPr lang="ru-RU" sz="2800" b="1" i="0" u="sng" dirty="0" smtClean="0">
                <a:solidFill>
                  <a:srgbClr val="0070C0"/>
                </a:solidFill>
                <a:effectLst/>
              </a:rPr>
              <a:t>зимой</a:t>
            </a:r>
            <a:r>
              <a:rPr lang="ru-RU" sz="2800" b="1" i="0" dirty="0" smtClean="0">
                <a:solidFill>
                  <a:srgbClr val="0070C0"/>
                </a:solidFill>
                <a:effectLst/>
              </a:rPr>
              <a:t>.</a:t>
            </a:r>
            <a:r>
              <a:rPr lang="ru-RU" sz="2800" b="1" i="0" dirty="0" smtClean="0">
                <a:solidFill>
                  <a:srgbClr val="000000"/>
                </a:solidFill>
                <a:effectLst/>
              </a:rPr>
              <a:t> Структура жилища такова, что в нем не холодно в морозы. Даже в условиях суровых снежных зим достаточно поставить печь или организовать отопление иным способом, чтобы чувствовать себя комфортно.</a:t>
            </a:r>
            <a:br>
              <a:rPr lang="ru-RU" sz="2800" b="1" i="0" dirty="0" smtClean="0">
                <a:solidFill>
                  <a:srgbClr val="000000"/>
                </a:solidFill>
                <a:effectLst/>
              </a:rPr>
            </a:br>
            <a:r>
              <a:rPr lang="ru-RU" sz="2800" b="1" i="0" dirty="0" smtClean="0">
                <a:solidFill>
                  <a:srgbClr val="000000"/>
                </a:solidFill>
                <a:effectLst/>
              </a:rPr>
              <a:t>В юрте не жарко </a:t>
            </a:r>
            <a:r>
              <a:rPr lang="ru-RU" sz="2800" b="1" i="0" u="sng" dirty="0" smtClean="0">
                <a:solidFill>
                  <a:srgbClr val="0070C0"/>
                </a:solidFill>
                <a:effectLst/>
              </a:rPr>
              <a:t>летом</a:t>
            </a:r>
            <a:r>
              <a:rPr lang="ru-RU" sz="2800" b="1" i="0" dirty="0" smtClean="0">
                <a:solidFill>
                  <a:srgbClr val="000000"/>
                </a:solidFill>
                <a:effectLst/>
              </a:rPr>
              <a:t>, внутри благодаря плотному слою войлока или других утепляющих материалов поддерживается комфортная температура. Жара не лезет внутрь.</a:t>
            </a:r>
            <a:br>
              <a:rPr lang="ru-RU" sz="2800" b="1" i="0" dirty="0" smtClean="0">
                <a:solidFill>
                  <a:srgbClr val="000000"/>
                </a:solidFill>
                <a:effectLst/>
              </a:rPr>
            </a:br>
            <a:endParaRPr lang="ru-RU" sz="28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472440"/>
            <a:ext cx="5268162" cy="5791200"/>
          </a:xfrm>
        </p:spPr>
      </p:pic>
    </p:spTree>
    <p:extLst>
      <p:ext uri="{BB962C8B-B14F-4D97-AF65-F5344CB8AC3E}">
        <p14:creationId xmlns:p14="http://schemas.microsoft.com/office/powerpoint/2010/main" val="353713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5440" y="365125"/>
            <a:ext cx="5928360" cy="6157595"/>
          </a:xfrm>
        </p:spPr>
        <p:txBody>
          <a:bodyPr>
            <a:noAutofit/>
          </a:bodyPr>
          <a:lstStyle/>
          <a:p>
            <a:r>
              <a:rPr lang="ru-RU" sz="3200" b="1" i="0" u="sng" dirty="0" smtClean="0">
                <a:solidFill>
                  <a:srgbClr val="0070C0"/>
                </a:solidFill>
                <a:effectLst/>
              </a:rPr>
              <a:t>Башкирский национальный </a:t>
            </a:r>
            <a:br>
              <a:rPr lang="ru-RU" sz="3200" b="1" i="0" u="sng" dirty="0" smtClean="0">
                <a:solidFill>
                  <a:srgbClr val="0070C0"/>
                </a:solidFill>
                <a:effectLst/>
              </a:rPr>
            </a:br>
            <a:r>
              <a:rPr lang="ru-RU" sz="3200" b="1" i="0" u="sng" dirty="0" smtClean="0">
                <a:solidFill>
                  <a:srgbClr val="0070C0"/>
                </a:solidFill>
                <a:effectLst/>
              </a:rPr>
              <a:t>костюм </a:t>
            </a:r>
            <a:r>
              <a:rPr lang="ru-RU" sz="3200" b="1" i="0" dirty="0" smtClean="0">
                <a:solidFill>
                  <a:srgbClr val="202124"/>
                </a:solidFill>
                <a:effectLst/>
              </a:rPr>
              <a:t>— народная одежда башкир. Одежду башкиры шили из домашнего сукна, войлока, овчины, кожи, меха; употреблялся также крапивный и конопляный холст, обувь шили из кожи. Самой важной у башкир была многочисленность верхних одежд, особенно в праздничных костюмах.</a:t>
            </a:r>
            <a:endParaRPr lang="ru-RU" sz="32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980" y="738744"/>
            <a:ext cx="3827596" cy="5479176"/>
          </a:xfrm>
        </p:spPr>
      </p:pic>
    </p:spTree>
    <p:extLst>
      <p:ext uri="{BB962C8B-B14F-4D97-AF65-F5344CB8AC3E}">
        <p14:creationId xmlns:p14="http://schemas.microsoft.com/office/powerpoint/2010/main" val="359388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3256" y="201881"/>
            <a:ext cx="6520543" cy="6329547"/>
          </a:xfrm>
        </p:spPr>
        <p:txBody>
          <a:bodyPr>
            <a:normAutofit/>
          </a:bodyPr>
          <a:lstStyle/>
          <a:p>
            <a:r>
              <a:rPr lang="ru-RU" sz="2800" b="1" u="sng" dirty="0">
                <a:solidFill>
                  <a:srgbClr val="0070C0"/>
                </a:solidFill>
              </a:rPr>
              <a:t>Республика </a:t>
            </a:r>
            <a:r>
              <a:rPr lang="ru-RU" sz="2800" b="1" u="sng" dirty="0" smtClean="0">
                <a:solidFill>
                  <a:srgbClr val="0070C0"/>
                </a:solidFill>
              </a:rPr>
              <a:t>Удмуртия</a:t>
            </a:r>
            <a:r>
              <a:rPr lang="ru-RU" sz="2800" b="1" dirty="0">
                <a:solidFill>
                  <a:srgbClr val="000000"/>
                </a:solidFill>
              </a:rPr>
              <a:t> входит в состав Российской </a:t>
            </a:r>
            <a:r>
              <a:rPr lang="ru-RU" sz="2800" b="1" dirty="0" smtClean="0">
                <a:solidFill>
                  <a:srgbClr val="000000"/>
                </a:solidFill>
              </a:rPr>
              <a:t>Федерации.</a:t>
            </a:r>
            <a:br>
              <a:rPr lang="ru-RU" sz="2800" b="1" dirty="0" smtClean="0">
                <a:solidFill>
                  <a:srgbClr val="000000"/>
                </a:solidFill>
              </a:rPr>
            </a:br>
            <a:r>
              <a:rPr lang="ru-RU" sz="2800" b="1" u="sng" dirty="0" smtClean="0">
                <a:solidFill>
                  <a:srgbClr val="0070C0"/>
                </a:solidFill>
              </a:rPr>
              <a:t>Удмуртия</a:t>
            </a:r>
            <a:r>
              <a:rPr lang="ru-RU" sz="2800" b="1" dirty="0" smtClean="0">
                <a:solidFill>
                  <a:srgbClr val="222222"/>
                </a:solidFill>
              </a:rPr>
              <a:t> </a:t>
            </a:r>
            <a:r>
              <a:rPr lang="ru-RU" sz="2800" b="1" dirty="0">
                <a:solidFill>
                  <a:srgbClr val="222222"/>
                </a:solidFill>
              </a:rPr>
              <a:t>находится на востоке Русской равнины, в европейском Приуралье, в междуречье Камы и ее правого притока Вятки. </a:t>
            </a:r>
            <a:r>
              <a:rPr lang="ru-RU" sz="2800" b="1" dirty="0" smtClean="0">
                <a:solidFill>
                  <a:srgbClr val="222222"/>
                </a:solidFill>
              </a:rPr>
              <a:t/>
            </a:r>
            <a:br>
              <a:rPr lang="ru-RU" sz="2800" b="1" dirty="0" smtClean="0">
                <a:solidFill>
                  <a:srgbClr val="222222"/>
                </a:solidFill>
              </a:rPr>
            </a:br>
            <a:r>
              <a:rPr lang="ru-RU" sz="2800" b="1" dirty="0" smtClean="0">
                <a:solidFill>
                  <a:srgbClr val="000000"/>
                </a:solidFill>
              </a:rPr>
              <a:t>Название</a:t>
            </a:r>
            <a:r>
              <a:rPr lang="ru-RU" sz="2800" b="1" dirty="0">
                <a:solidFill>
                  <a:srgbClr val="000000"/>
                </a:solidFill>
              </a:rPr>
              <a:t> республики </a:t>
            </a:r>
            <a:br>
              <a:rPr lang="ru-RU" sz="2800" b="1" dirty="0">
                <a:solidFill>
                  <a:srgbClr val="000000"/>
                </a:solidFill>
              </a:rPr>
            </a:br>
            <a:r>
              <a:rPr lang="ru-RU" sz="2800" b="1" dirty="0">
                <a:solidFill>
                  <a:srgbClr val="000000"/>
                </a:solidFill>
              </a:rPr>
              <a:t>переводится, </a:t>
            </a:r>
            <a:r>
              <a:rPr lang="ru-RU" sz="2800" b="1" dirty="0" smtClean="0">
                <a:solidFill>
                  <a:srgbClr val="000000"/>
                </a:solidFill>
              </a:rPr>
              <a:t>как </a:t>
            </a:r>
            <a:r>
              <a:rPr lang="ru-RU" sz="2800" b="1" u="sng" dirty="0" smtClean="0">
                <a:solidFill>
                  <a:srgbClr val="0070C0"/>
                </a:solidFill>
              </a:rPr>
              <a:t>«росток, </a:t>
            </a:r>
            <a:r>
              <a:rPr lang="ru-RU" sz="2800" b="1" u="sng" dirty="0">
                <a:solidFill>
                  <a:srgbClr val="0070C0"/>
                </a:solidFill>
              </a:rPr>
              <a:t>побег»</a:t>
            </a:r>
            <a:r>
              <a:rPr lang="ru-RU" sz="2800" b="1" dirty="0">
                <a:solidFill>
                  <a:srgbClr val="202124"/>
                </a:solidFill>
              </a:rPr>
              <a:t/>
            </a:r>
            <a:br>
              <a:rPr lang="ru-RU" sz="2800" b="1" dirty="0">
                <a:solidFill>
                  <a:srgbClr val="202124"/>
                </a:solidFill>
              </a:rPr>
            </a:br>
            <a:r>
              <a:rPr lang="ru-RU" sz="2800" b="1" dirty="0">
                <a:solidFill>
                  <a:srgbClr val="202124"/>
                </a:solidFill>
              </a:rPr>
              <a:t>Столица Удмуртской Республики – город </a:t>
            </a:r>
            <a:r>
              <a:rPr lang="ru-RU" sz="2800" b="1" u="sng" dirty="0" smtClean="0">
                <a:solidFill>
                  <a:srgbClr val="0070C0"/>
                </a:solidFill>
              </a:rPr>
              <a:t>Ижевск.</a:t>
            </a:r>
            <a:r>
              <a:rPr lang="ru-RU" sz="2800" b="1" dirty="0">
                <a:solidFill>
                  <a:srgbClr val="202124"/>
                </a:solidFill>
              </a:rPr>
              <a:t/>
            </a:r>
            <a:br>
              <a:rPr lang="ru-RU" sz="2800" b="1" dirty="0">
                <a:solidFill>
                  <a:srgbClr val="202124"/>
                </a:solidFill>
              </a:rPr>
            </a:br>
            <a:r>
              <a:rPr lang="ru-RU" sz="2800" b="1" u="sng" dirty="0" smtClean="0">
                <a:solidFill>
                  <a:srgbClr val="0070C0"/>
                </a:solidFill>
              </a:rPr>
              <a:t>Удмурты</a:t>
            </a:r>
            <a:r>
              <a:rPr lang="ru-RU" sz="2800" b="1" dirty="0" smtClean="0">
                <a:solidFill>
                  <a:prstClr val="black"/>
                </a:solidFill>
              </a:rPr>
              <a:t> –  </a:t>
            </a:r>
            <a:r>
              <a:rPr lang="ru-RU" sz="2800" b="1" dirty="0"/>
              <a:t>к</a:t>
            </a:r>
            <a:r>
              <a:rPr lang="ru-RU" sz="2800" b="1" dirty="0" smtClean="0"/>
              <a:t>оренное население республики Удмуртия. Это </a:t>
            </a:r>
            <a:r>
              <a:rPr lang="ru-RU" sz="2800" b="1" dirty="0"/>
              <a:t>один из древних восточно-финских народов </a:t>
            </a:r>
            <a:r>
              <a:rPr lang="ru-RU" sz="2800" b="1" dirty="0" smtClean="0"/>
              <a:t>с</a:t>
            </a:r>
            <a:br>
              <a:rPr lang="ru-RU" sz="2800" b="1" dirty="0" smtClean="0"/>
            </a:br>
            <a:r>
              <a:rPr lang="ru-RU" sz="2800" b="1" dirty="0" smtClean="0"/>
              <a:t>еверо-западного </a:t>
            </a:r>
            <a:r>
              <a:rPr lang="ru-RU" sz="2800" b="1" dirty="0"/>
              <a:t>лесного Приуралья. </a:t>
            </a:r>
            <a:r>
              <a:rPr lang="ru-RU" sz="2800" b="1" dirty="0" smtClean="0"/>
              <a:t/>
            </a:r>
            <a:br>
              <a:rPr lang="ru-RU" sz="2800" b="1" dirty="0" smtClean="0"/>
            </a:br>
            <a:endParaRPr lang="ru-RU" sz="2800" b="1" dirty="0"/>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227" y="634394"/>
            <a:ext cx="3569881" cy="5407632"/>
          </a:xfrm>
        </p:spPr>
      </p:pic>
    </p:spTree>
    <p:extLst>
      <p:ext uri="{BB962C8B-B14F-4D97-AF65-F5344CB8AC3E}">
        <p14:creationId xmlns:p14="http://schemas.microsoft.com/office/powerpoint/2010/main" val="176345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6960" y="288925"/>
            <a:ext cx="5852160" cy="6325235"/>
          </a:xfrm>
        </p:spPr>
        <p:txBody>
          <a:bodyPr>
            <a:normAutofit/>
          </a:bodyPr>
          <a:lstStyle/>
          <a:p>
            <a:r>
              <a:rPr lang="ru-RU" sz="3600" b="1" u="sng" dirty="0">
                <a:solidFill>
                  <a:srgbClr val="0070C0"/>
                </a:solidFill>
              </a:rPr>
              <a:t>Государственный флаг Республики </a:t>
            </a:r>
            <a:r>
              <a:rPr lang="ru-RU" sz="3600" b="1" u="sng" dirty="0" smtClean="0">
                <a:solidFill>
                  <a:srgbClr val="0070C0"/>
                </a:solidFill>
              </a:rPr>
              <a:t>Удмуртия </a:t>
            </a:r>
            <a:r>
              <a:rPr lang="ru-RU" sz="3600" b="1" u="sng" dirty="0">
                <a:solidFill>
                  <a:srgbClr val="0070C0"/>
                </a:solidFill>
              </a:rPr>
              <a:t/>
            </a:r>
            <a:br>
              <a:rPr lang="ru-RU" sz="3600" b="1" u="sng" dirty="0">
                <a:solidFill>
                  <a:srgbClr val="0070C0"/>
                </a:solidFill>
              </a:rPr>
            </a:br>
            <a:r>
              <a:rPr lang="ru-RU" sz="3600" b="1" u="sng" dirty="0" smtClean="0">
                <a:solidFill>
                  <a:srgbClr val="202124"/>
                </a:solidFill>
              </a:rPr>
              <a:t>Черный</a:t>
            </a:r>
            <a:r>
              <a:rPr lang="ru-RU" sz="3600" b="1" u="sng" dirty="0">
                <a:solidFill>
                  <a:srgbClr val="202124"/>
                </a:solidFill>
              </a:rPr>
              <a:t> цвет</a:t>
            </a:r>
            <a:r>
              <a:rPr lang="ru-RU" sz="3600" b="1" dirty="0">
                <a:solidFill>
                  <a:srgbClr val="202124"/>
                </a:solidFill>
              </a:rPr>
              <a:t> является символом земли и </a:t>
            </a:r>
            <a:r>
              <a:rPr lang="ru-RU" sz="3600" b="1" dirty="0" smtClean="0">
                <a:solidFill>
                  <a:srgbClr val="202124"/>
                </a:solidFill>
              </a:rPr>
              <a:t>стабильности.</a:t>
            </a:r>
            <a:br>
              <a:rPr lang="ru-RU" sz="3600" b="1" dirty="0" smtClean="0">
                <a:solidFill>
                  <a:srgbClr val="202124"/>
                </a:solidFill>
              </a:rPr>
            </a:br>
            <a:r>
              <a:rPr lang="ru-RU" sz="3600" b="1" u="sng" dirty="0" smtClean="0">
                <a:solidFill>
                  <a:srgbClr val="FF0000"/>
                </a:solidFill>
              </a:rPr>
              <a:t>Красный</a:t>
            </a:r>
            <a:r>
              <a:rPr lang="ru-RU" sz="3600" b="1" dirty="0" smtClean="0">
                <a:solidFill>
                  <a:srgbClr val="202124"/>
                </a:solidFill>
              </a:rPr>
              <a:t> </a:t>
            </a:r>
            <a:r>
              <a:rPr lang="ru-RU" sz="3600" b="1" dirty="0">
                <a:solidFill>
                  <a:srgbClr val="202124"/>
                </a:solidFill>
              </a:rPr>
              <a:t>- цветом солнца и символом </a:t>
            </a:r>
            <a:r>
              <a:rPr lang="ru-RU" sz="3600" b="1" dirty="0" smtClean="0">
                <a:solidFill>
                  <a:srgbClr val="202124"/>
                </a:solidFill>
              </a:rPr>
              <a:t>жизни.</a:t>
            </a:r>
            <a:br>
              <a:rPr lang="ru-RU" sz="3600" b="1" dirty="0" smtClean="0">
                <a:solidFill>
                  <a:srgbClr val="202124"/>
                </a:solidFill>
              </a:rPr>
            </a:br>
            <a:r>
              <a:rPr lang="ru-RU" sz="3600" b="1" u="sng" dirty="0">
                <a:solidFill>
                  <a:srgbClr val="202124"/>
                </a:solidFill>
              </a:rPr>
              <a:t>Б</a:t>
            </a:r>
            <a:r>
              <a:rPr lang="ru-RU" sz="3600" b="1" u="sng" dirty="0" smtClean="0">
                <a:solidFill>
                  <a:srgbClr val="202124"/>
                </a:solidFill>
              </a:rPr>
              <a:t>елый</a:t>
            </a:r>
            <a:r>
              <a:rPr lang="ru-RU" sz="3600" b="1" dirty="0" smtClean="0">
                <a:solidFill>
                  <a:srgbClr val="202124"/>
                </a:solidFill>
              </a:rPr>
              <a:t> </a:t>
            </a:r>
            <a:r>
              <a:rPr lang="ru-RU" sz="3600" b="1" dirty="0">
                <a:solidFill>
                  <a:srgbClr val="202124"/>
                </a:solidFill>
              </a:rPr>
              <a:t>- символом космоса и чистоты нравственных устоев.</a:t>
            </a:r>
            <a:endParaRPr lang="ru-RU" sz="36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51560"/>
            <a:ext cx="5760720" cy="5288280"/>
          </a:xfrm>
        </p:spPr>
      </p:pic>
    </p:spTree>
    <p:extLst>
      <p:ext uri="{BB962C8B-B14F-4D97-AF65-F5344CB8AC3E}">
        <p14:creationId xmlns:p14="http://schemas.microsoft.com/office/powerpoint/2010/main" val="8375499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180</Words>
  <Application>Microsoft Office PowerPoint</Application>
  <PresentationFormat>Широкоэкранный</PresentationFormat>
  <Paragraphs>23</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Arial</vt:lpstr>
      <vt:lpstr>Calibri</vt:lpstr>
      <vt:lpstr>Calibri Light</vt:lpstr>
      <vt:lpstr>Helvetica</vt:lpstr>
      <vt:lpstr>Тема Office</vt:lpstr>
      <vt:lpstr>Презентация PowerPoint</vt:lpstr>
      <vt:lpstr>Государственный флаг – это знак (символ) свободы, независимости и самостоятельности государства. На государственном флаге нашей Родины 3 цветные полосы, одинаковые по размеру. Белый цвет – мир и чистота совести. Синий цвет – небо, верность и правда. Красный цвет – отвага, мужество и героизм.  Россия — многонациональное государство с широким этнокультурным многообразием[ Столица — Москва. Государственный язык на всей территории страны — русский</vt:lpstr>
      <vt:lpstr>Россия является  многонациональным  государством. На территории России проживает более 190 народов, в число которых входят коренные и малые народы страны</vt:lpstr>
      <vt:lpstr>Республика Башкортостан входит в состав Российской Федерации.  Название республики  переводится, как 'страна, земля'. Башкортостан  расположена в  Предуралье и предгорьях Южного  Урала.  город Уфа Столица республики - город Уфа  Башкиры - народ в Российской Федерации, коренное население Республики  Башкортостан </vt:lpstr>
      <vt:lpstr>Государственный флаг Республики Башкортостан  Синий цвет означает ясность, добродетель и чистоту помыслов народов.  Белый цвет — миролюбие, открытость, готовность к взаимному сотрудничеству народов. Зелёный цвет — свободу, вечность жизни.</vt:lpstr>
      <vt:lpstr>Юрта – это переносное каркасное жилище с войлочным покрытием у тюркских и монгольских кочевников. В юртах можно жить зимой. Структура жилища такова, что в нем не холодно в морозы. Даже в условиях суровых снежных зим достаточно поставить печь или организовать отопление иным способом, чтобы чувствовать себя комфортно. В юрте не жарко летом, внутри благодаря плотному слою войлока или других утепляющих материалов поддерживается комфортная температура. Жара не лезет внутрь. </vt:lpstr>
      <vt:lpstr>Башкирский национальный  костюм — народная одежда башкир. Одежду башкиры шили из домашнего сукна, войлока, овчины, кожи, меха; употреблялся также крапивный и конопляный холст, обувь шили из кожи. Самой важной у башкир была многочисленность верхних одежд, особенно в праздничных костюмах.</vt:lpstr>
      <vt:lpstr>Республика Удмуртия входит в состав Российской Федерации. Удмуртия находится на востоке Русской равнины, в европейском Приуралье, в междуречье Камы и ее правого притока Вятки.  Название республики  переводится, как «росток, побег» Столица Удмуртской Республики – город Ижевск. Удмурты –  коренное население республики Удмуртия. Это один из древних восточно-финских народов с еверо-западного лесного Приуралья.  </vt:lpstr>
      <vt:lpstr>Государственный флаг Республики Удмуртия  Черный цвет является символом земли и стабильности. Красный - цветом солнца и символом жизни. Белый - символом космоса и чистоты нравственных устоев.</vt:lpstr>
      <vt:lpstr>Удмуртский национальный  костюм — народная одежда удмуртов. Одежда удмуртов – особый символ, защищающий обладателя от внешних неблагоприятных природных условий и недобрых сил.. Удмуртский гардероб многообразен: народный костюм включает целый ряд элементов, декор которых отличается вариативностью. Представители этой народности изготавливают предметы одежды из привычных домашних материалов: сукно, овчина, холст.</vt:lpstr>
      <vt:lpstr>Республика Адыгея входит в состав Российской Федерации. Адыгея расположена в центральной части Северо-Западного Кавказа, в бассейнах рек Кубани, Лабы и Белой. Географическое положение Адыгеи весьма удобно. Оно обеспечивает благоприятные условия для ее хозяйственного развития.  Название республики  переводится, как «живущие у воды» Столица Республики Адыгея – город Майкоп. Адыгейцы–  коренное население республики Адыгея.  </vt:lpstr>
      <vt:lpstr>Государственный флаг Республики Адыгея 12 звёзд обозначают 12 адыгских (черкесских) племён, а 3 стрелы — 3 древнейших адыгских княжеских рода. 3 перекрещённые стрелы указывают их единство.  Зелёный цвет символизирует жизнь, вечность, а также одну из природных особенностей республики, в которой почти 40 процентов территории занимают леса.</vt:lpstr>
      <vt:lpstr>Аул -традиционное поселение сельского типа, стойбище, община у народов Центральной Азии. Аул мог состоять из любого количества юрт. В каждой юрте проживала одна семья (отец+мать+дети). Маленькие аулы состояли из 2 — 3 юрт самых близких родственников, богатые аулы могли состоять из сотен юрт.</vt:lpstr>
      <vt:lpstr>Адыгейский национальный  костюм — народная одежда адыгейцев. Традиционный мужской костюм состоял из черкески, бешмета, шапки и башлыка, штанов и ноговиц. Мягкую и легкую обувь адыгейцы делали из сафьяна или сыромятной (разрыхленной) кожи. Обязательным атрибутом любого наряда у адыгейцев был кинжал.  Традиционная адыгская женская одежда считается образцом красоты, элегантности и женственности. Она, прежде всего, многослойна, что является результатом приспособления погодным условиям. </vt:lpstr>
      <vt:lpstr> Республика Татарстан входит в состав Российской Федерации. Татарстан расположен в центре Европейской части России на Восточно-Европейской равнине, в месте слияния двух рек —  Волги и Камы. Название республики  переводится, как «горные жители» Столица Республики Татарстан – город Казань. Татары–  коренное население республики Татарстан.  </vt:lpstr>
      <vt:lpstr>Государственный флаг Республики Татарстан Цвета Государственного  флага Республики Татарстан означают:  Зеленый - зелень весны, возрождение. Белый - цвет чистоты. Красный - зрелость, энергия, сила, жизнь.</vt:lpstr>
      <vt:lpstr>Татарский национальный  костюм — народная одежда адыгейцев. Основу костюма составляют кулмэк (рубаха-платье) и шаровары, а также бешмет. В качестве верхней одежды часто надевался халат. Также была легкая, без подкладки, верхняя одежда. Шили её, как правило, из льняных или конопляных тканей домашнего производства, длиной чуть ниже колен. Среди мужских головных уборов особое место заняла тюбетейка. </vt:lpstr>
      <vt:lpstr>Республика Саха (Якутия) входит в состав Российской Федерации. Якутия расположена в северо-восточной части Сибири. Большую часть занимают горы и плоскогорья. Якутия — один из наиболее речных и озёрных регионов России.  Название республики  переводится, как «белый, солнечный» Столица Республики Якутии – город  Якутск. Якуты–  коренное население республики Саха (Якутия).</vt:lpstr>
      <vt:lpstr>Якутский национальный  костюм — народная одежда якутов. В нём сочетаются культурные традиции разных народов, он приспособлен для полярного климата, что отражается как в крое одежды, так и в её оформлении. Якутская одежда изготавливается в основном из природных натуральных материалов —кожи, замши и меха домашних животных, так как основным видом хозяйственной деятельности якутов, коневодство и разведение крупного рогатого скота. </vt:lpstr>
      <vt:lpstr>Центральный федеральный округ — федеральный округ Российской Федерации на западе её европейской части. Округ не имеет республик в своём составе в нём представлены только области и город федерального значения, столица России Москва, которая является крупнейшим городом округа.</vt:lpstr>
      <vt:lpstr>Русский национальный костюм — сложившийся на протяжении веков традиционный комплекс одежды, обуви и аксессуаров, который использовался русскими людьми в повседневном и праздничном обиходе. Имеет заметные особенности в зависимости от конкретного региона, пола, назначения и возраста</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Татьяна Павловна</cp:lastModifiedBy>
  <cp:revision>32</cp:revision>
  <dcterms:created xsi:type="dcterms:W3CDTF">2022-03-10T06:19:40Z</dcterms:created>
  <dcterms:modified xsi:type="dcterms:W3CDTF">2022-03-18T05:58:45Z</dcterms:modified>
</cp:coreProperties>
</file>