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60" r:id="rId6"/>
    <p:sldId id="262" r:id="rId7"/>
    <p:sldId id="258" r:id="rId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109" d="100"/>
          <a:sy n="109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6000" b="0" strike="noStrike" spc="-1">
                <a:solidFill>
                  <a:srgbClr val="000000"/>
                </a:solidFill>
                <a:latin typeface="a_Romanus"/>
              </a:rPr>
              <a:t>Образец заголовка</a:t>
            </a:r>
            <a:endParaRPr lang="ru-RU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E798F6A-D284-4212-BE3F-72B2FEB5CEA3}" type="datetime">
              <a:rPr lang="en-US" sz="1200" b="0" strike="noStrike" spc="-1">
                <a:solidFill>
                  <a:srgbClr val="8B8B8B"/>
                </a:solidFill>
                <a:latin typeface="Arial"/>
              </a:rPr>
              <a:pPr>
                <a:lnSpc>
                  <a:spcPct val="100000"/>
                </a:lnSpc>
              </a:pPr>
              <a:t>4/22/2022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6ACAC9C-2126-4666-96CB-1EAF4A20C179}" type="slidenum">
              <a:rPr lang="en-US" sz="1200" b="0" strike="noStrike" spc="-1">
                <a:solidFill>
                  <a:srgbClr val="8B8B8B"/>
                </a:solidFill>
                <a:latin typeface="Arial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520" cy="28522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ru-RU" sz="6000" b="0" strike="noStrike" spc="-1">
                <a:solidFill>
                  <a:srgbClr val="000000"/>
                </a:solidFill>
                <a:latin typeface="a_Romanus"/>
              </a:rPr>
              <a:t>Образец заголовка</a:t>
            </a:r>
            <a:endParaRPr lang="ru-RU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520" cy="14997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400" b="0" strike="noStrike" spc="-1">
                <a:solidFill>
                  <a:srgbClr val="8B8B8B"/>
                </a:solidFill>
                <a:latin typeface="Arial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18CE35A-2D45-4D82-8967-A4A2EBD5ED5E}" type="datetime">
              <a:rPr lang="en-US" sz="1200" b="0" strike="noStrike" spc="-1">
                <a:solidFill>
                  <a:srgbClr val="8B8B8B"/>
                </a:solidFill>
                <a:latin typeface="Arial"/>
              </a:rPr>
              <a:pPr>
                <a:lnSpc>
                  <a:spcPct val="100000"/>
                </a:lnSpc>
              </a:pPr>
              <a:t>4/22/2022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DC8E0CE-6C0E-4C22-A6AC-CB625093DBFC}" type="slidenum">
              <a:rPr lang="en-US" sz="1200" b="0" strike="noStrike" spc="-1">
                <a:solidFill>
                  <a:srgbClr val="8B8B8B"/>
                </a:solidFill>
                <a:latin typeface="Arial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a_Romanus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A2AB7966-4192-42B5-88C5-D7F3EAA8B29D}" type="datetime">
              <a:rPr lang="en-US" sz="1200" b="0" strike="noStrike" spc="-1">
                <a:solidFill>
                  <a:srgbClr val="8B8B8B"/>
                </a:solidFill>
                <a:latin typeface="Arial"/>
              </a:rPr>
              <a:pPr>
                <a:lnSpc>
                  <a:spcPct val="100000"/>
                </a:lnSpc>
              </a:pPr>
              <a:t>4/22/2022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11C54EF-9524-4AC1-B8CC-539E0FF50E92}" type="slidenum">
              <a:rPr lang="en-US" sz="1200" b="0" strike="noStrike" spc="-1">
                <a:solidFill>
                  <a:srgbClr val="8B8B8B"/>
                </a:solidFill>
                <a:latin typeface="Arial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714348" y="714356"/>
            <a:ext cx="8215370" cy="23574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4800" b="1" strike="noStrike" spc="-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«Музыкально-ритмические </a:t>
            </a:r>
            <a:r>
              <a:rPr lang="ru-RU" sz="4800" b="1" strike="noStrike" spc="-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нейроигры</a:t>
            </a:r>
            <a:r>
              <a:rPr lang="ru-RU" sz="4800" b="1" strike="noStrike" spc="-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en-US" sz="4800" b="0" strike="noStrike" spc="-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57422" y="5857892"/>
            <a:ext cx="3671678" cy="682218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Ярославль 2022 г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5357818" y="4429132"/>
            <a:ext cx="3157262" cy="13573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Смирнова А.М.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учитель-дефектолог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МДОУ «Детский сад №78»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23880" y="1709640"/>
            <a:ext cx="7886520" cy="2852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623880" y="4589640"/>
            <a:ext cx="7886520" cy="1499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28560" y="285728"/>
            <a:ext cx="8229720" cy="2928958"/>
          </a:xfrm>
        </p:spPr>
        <p:txBody>
          <a:bodyPr/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Основа всей жизни человека -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данный каждому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природой, дыханием.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 Станиславский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/>
          </p:nvPr>
        </p:nvSpPr>
        <p:spPr>
          <a:xfrm>
            <a:off x="1142976" y="3214686"/>
            <a:ext cx="7786742" cy="3357586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Ритм – это равномерное чередование каких-либо </a:t>
            </a:r>
            <a:r>
              <a:rPr lang="ru-RU" sz="3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(звуковых, двигательных и т. п.)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элементов, присущее действию, течению, развитию чего-либо.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23880" y="1709640"/>
            <a:ext cx="7886520" cy="2852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623880" y="4589640"/>
            <a:ext cx="7886520" cy="1499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/>
          </p:nvPr>
        </p:nvSpPr>
        <p:spPr>
          <a:xfrm>
            <a:off x="1214414" y="365040"/>
            <a:ext cx="7715304" cy="614412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Преимущества использования музыкально-ритмических  </a:t>
            </a:r>
            <a:r>
              <a:rPr lang="ru-RU" sz="36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нейроигр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игровая форма обучения;</a:t>
            </a:r>
          </a:p>
          <a:p>
            <a:pPr lvl="0"/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эмоциональная привлекательность;</a:t>
            </a:r>
          </a:p>
          <a:p>
            <a:pPr lvl="0"/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многофункциональность;</a:t>
            </a:r>
          </a:p>
          <a:p>
            <a:pPr lvl="0"/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автоматизация звуков в сочетании с двигательной активностью, а не статичное выполнение заданий только за столом;</a:t>
            </a:r>
          </a:p>
          <a:p>
            <a:pPr lvl="0"/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формирование стойкой мотивации и произвольных познавательных интересов;</a:t>
            </a:r>
          </a:p>
          <a:p>
            <a:pPr lvl="0"/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формирование партнерского взаимодействия между ребенком и педагогом.</a:t>
            </a:r>
          </a:p>
          <a:p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23880" y="1709640"/>
            <a:ext cx="7886520" cy="2852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/>
          </p:nvPr>
        </p:nvSpPr>
        <p:spPr>
          <a:xfrm>
            <a:off x="1071538" y="357166"/>
            <a:ext cx="7858148" cy="628654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музыкально-ритмических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нейроигр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Ребенок </a:t>
            </a:r>
            <a:r>
              <a:rPr lang="ru-RU" sz="25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учится чувствовать пространство, свое тело</a:t>
            </a:r>
            <a:r>
              <a:rPr 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Развивается </a:t>
            </a:r>
            <a:r>
              <a:rPr lang="ru-RU" sz="25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зрительно-моторная координация </a:t>
            </a:r>
            <a:r>
              <a:rPr lang="ru-RU" sz="25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(глаз-рука, способность точно направлять движение</a:t>
            </a:r>
            <a:r>
              <a:rPr lang="ru-RU" sz="25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5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5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Формируется правильное взаимодействие ног и рук.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Развивается слуховое и зрительное внимание.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Ребенок учится последовательно выполнять действия.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Развивается ритмическая работа мозга, а ритм это речь, счёт, чтение и письмо</a:t>
            </a:r>
            <a:r>
              <a:rPr 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Тренируется </a:t>
            </a:r>
            <a:r>
              <a:rPr lang="ru-RU" sz="25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концентрация и переключение внимания</a:t>
            </a:r>
            <a:r>
              <a:rPr 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Развивается </a:t>
            </a:r>
            <a:r>
              <a:rPr lang="ru-RU" sz="25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5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 самоконтроль.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560" y="1000108"/>
            <a:ext cx="7886520" cy="4786346"/>
          </a:xfrm>
        </p:spPr>
        <p:txBody>
          <a:bodyPr/>
          <a:lstStyle/>
          <a:p>
            <a:pPr algn="ctr"/>
            <a:r>
              <a:rPr lang="ru-RU" sz="1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1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47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a_Romanus</vt:lpstr>
      <vt:lpstr>Arial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Ярославль 2022 г</vt:lpstr>
      <vt:lpstr>Основа всей жизни человека - ритм, данный каждому  его природой, дыханием.  К. Станиславский 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Ярославль 2022 г</dc:title>
  <dc:creator>admin</dc:creator>
  <cp:lastModifiedBy>Татьяна Павловна</cp:lastModifiedBy>
  <cp:revision>10</cp:revision>
  <dcterms:created xsi:type="dcterms:W3CDTF">2018-02-08T18:27:24Z</dcterms:created>
  <dcterms:modified xsi:type="dcterms:W3CDTF">2022-04-22T06:06:22Z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