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6" r:id="rId10"/>
    <p:sldId id="264" r:id="rId11"/>
    <p:sldId id="265" r:id="rId12"/>
    <p:sldId id="267" r:id="rId13"/>
    <p:sldId id="268" r:id="rId14"/>
    <p:sldId id="26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ADC42F-DA78-4ED0-AC8F-EF69953E1E9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63CDEE8-CDD7-4896-9A36-94FAC1EF1B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B410D23-2AE8-492F-9D0B-0008A17A6DA6}"/>
              </a:ext>
            </a:extLst>
          </p:cNvPr>
          <p:cNvSpPr>
            <a:spLocks noGrp="1"/>
          </p:cNvSpPr>
          <p:nvPr>
            <p:ph type="dt" sz="half" idx="10"/>
          </p:nvPr>
        </p:nvSpPr>
        <p:spPr/>
        <p:txBody>
          <a:bodyPr/>
          <a:lstStyle/>
          <a:p>
            <a:fld id="{1A84B457-4CA9-484E-AE03-3B38DD688686}" type="datetimeFigureOut">
              <a:rPr lang="ru-RU" smtClean="0"/>
              <a:t>30.03.2022</a:t>
            </a:fld>
            <a:endParaRPr lang="ru-RU"/>
          </a:p>
        </p:txBody>
      </p:sp>
      <p:sp>
        <p:nvSpPr>
          <p:cNvPr id="5" name="Нижний колонтитул 4">
            <a:extLst>
              <a:ext uri="{FF2B5EF4-FFF2-40B4-BE49-F238E27FC236}">
                <a16:creationId xmlns:a16="http://schemas.microsoft.com/office/drawing/2014/main" id="{0B545CD9-CE25-4611-9AB6-513C33B46C2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7CD9FFE-258D-458B-86C1-162F39489D8A}"/>
              </a:ext>
            </a:extLst>
          </p:cNvPr>
          <p:cNvSpPr>
            <a:spLocks noGrp="1"/>
          </p:cNvSpPr>
          <p:nvPr>
            <p:ph type="sldNum" sz="quarter" idx="12"/>
          </p:nvPr>
        </p:nvSpPr>
        <p:spPr/>
        <p:txBody>
          <a:bodyPr/>
          <a:lstStyle/>
          <a:p>
            <a:fld id="{DC5D3682-FCA3-4239-BA9E-EA5C89A64599}" type="slidenum">
              <a:rPr lang="ru-RU" smtClean="0"/>
              <a:t>‹#›</a:t>
            </a:fld>
            <a:endParaRPr lang="ru-RU"/>
          </a:p>
        </p:txBody>
      </p:sp>
    </p:spTree>
    <p:extLst>
      <p:ext uri="{BB962C8B-B14F-4D97-AF65-F5344CB8AC3E}">
        <p14:creationId xmlns:p14="http://schemas.microsoft.com/office/powerpoint/2010/main" val="3851864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485DFE-9999-4CF2-87E0-4A5E0FA849C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865E7F0-33F2-466F-8F7E-B63AEFCB60F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41AA9C9-1900-4DD7-A52B-86295C894B5B}"/>
              </a:ext>
            </a:extLst>
          </p:cNvPr>
          <p:cNvSpPr>
            <a:spLocks noGrp="1"/>
          </p:cNvSpPr>
          <p:nvPr>
            <p:ph type="dt" sz="half" idx="10"/>
          </p:nvPr>
        </p:nvSpPr>
        <p:spPr/>
        <p:txBody>
          <a:bodyPr/>
          <a:lstStyle/>
          <a:p>
            <a:fld id="{1A84B457-4CA9-484E-AE03-3B38DD688686}" type="datetimeFigureOut">
              <a:rPr lang="ru-RU" smtClean="0"/>
              <a:t>30.03.2022</a:t>
            </a:fld>
            <a:endParaRPr lang="ru-RU"/>
          </a:p>
        </p:txBody>
      </p:sp>
      <p:sp>
        <p:nvSpPr>
          <p:cNvPr id="5" name="Нижний колонтитул 4">
            <a:extLst>
              <a:ext uri="{FF2B5EF4-FFF2-40B4-BE49-F238E27FC236}">
                <a16:creationId xmlns:a16="http://schemas.microsoft.com/office/drawing/2014/main" id="{836766F2-F4D5-4BB8-91A7-49822FA8E1D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21613C8-60F8-4E0F-9329-E1AEFF53CA6A}"/>
              </a:ext>
            </a:extLst>
          </p:cNvPr>
          <p:cNvSpPr>
            <a:spLocks noGrp="1"/>
          </p:cNvSpPr>
          <p:nvPr>
            <p:ph type="sldNum" sz="quarter" idx="12"/>
          </p:nvPr>
        </p:nvSpPr>
        <p:spPr/>
        <p:txBody>
          <a:bodyPr/>
          <a:lstStyle/>
          <a:p>
            <a:fld id="{DC5D3682-FCA3-4239-BA9E-EA5C89A64599}" type="slidenum">
              <a:rPr lang="ru-RU" smtClean="0"/>
              <a:t>‹#›</a:t>
            </a:fld>
            <a:endParaRPr lang="ru-RU"/>
          </a:p>
        </p:txBody>
      </p:sp>
    </p:spTree>
    <p:extLst>
      <p:ext uri="{BB962C8B-B14F-4D97-AF65-F5344CB8AC3E}">
        <p14:creationId xmlns:p14="http://schemas.microsoft.com/office/powerpoint/2010/main" val="1901784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72FCAAD-16C0-462E-86F3-67F5ECED59A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687FB63-6B04-4B63-8061-CBA4724A1A0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9CBEB4F-4195-4F7D-8DEB-43BF2ADCDAED}"/>
              </a:ext>
            </a:extLst>
          </p:cNvPr>
          <p:cNvSpPr>
            <a:spLocks noGrp="1"/>
          </p:cNvSpPr>
          <p:nvPr>
            <p:ph type="dt" sz="half" idx="10"/>
          </p:nvPr>
        </p:nvSpPr>
        <p:spPr/>
        <p:txBody>
          <a:bodyPr/>
          <a:lstStyle/>
          <a:p>
            <a:fld id="{1A84B457-4CA9-484E-AE03-3B38DD688686}" type="datetimeFigureOut">
              <a:rPr lang="ru-RU" smtClean="0"/>
              <a:t>30.03.2022</a:t>
            </a:fld>
            <a:endParaRPr lang="ru-RU"/>
          </a:p>
        </p:txBody>
      </p:sp>
      <p:sp>
        <p:nvSpPr>
          <p:cNvPr id="5" name="Нижний колонтитул 4">
            <a:extLst>
              <a:ext uri="{FF2B5EF4-FFF2-40B4-BE49-F238E27FC236}">
                <a16:creationId xmlns:a16="http://schemas.microsoft.com/office/drawing/2014/main" id="{5F210069-64ED-48C8-98EF-F7E6F45FA19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1E1FF17-A37F-4E85-8EBE-48E337DEA3CA}"/>
              </a:ext>
            </a:extLst>
          </p:cNvPr>
          <p:cNvSpPr>
            <a:spLocks noGrp="1"/>
          </p:cNvSpPr>
          <p:nvPr>
            <p:ph type="sldNum" sz="quarter" idx="12"/>
          </p:nvPr>
        </p:nvSpPr>
        <p:spPr/>
        <p:txBody>
          <a:bodyPr/>
          <a:lstStyle/>
          <a:p>
            <a:fld id="{DC5D3682-FCA3-4239-BA9E-EA5C89A64599}" type="slidenum">
              <a:rPr lang="ru-RU" smtClean="0"/>
              <a:t>‹#›</a:t>
            </a:fld>
            <a:endParaRPr lang="ru-RU"/>
          </a:p>
        </p:txBody>
      </p:sp>
    </p:spTree>
    <p:extLst>
      <p:ext uri="{BB962C8B-B14F-4D97-AF65-F5344CB8AC3E}">
        <p14:creationId xmlns:p14="http://schemas.microsoft.com/office/powerpoint/2010/main" val="181640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023526-FE24-4ADD-A73B-568FBD01A15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519BA53-C0E2-4B50-80F4-F5E6393172F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CA3A7D4-4E01-4A6C-A85E-B96CABCB58F6}"/>
              </a:ext>
            </a:extLst>
          </p:cNvPr>
          <p:cNvSpPr>
            <a:spLocks noGrp="1"/>
          </p:cNvSpPr>
          <p:nvPr>
            <p:ph type="dt" sz="half" idx="10"/>
          </p:nvPr>
        </p:nvSpPr>
        <p:spPr/>
        <p:txBody>
          <a:bodyPr/>
          <a:lstStyle/>
          <a:p>
            <a:fld id="{1A84B457-4CA9-484E-AE03-3B38DD688686}" type="datetimeFigureOut">
              <a:rPr lang="ru-RU" smtClean="0"/>
              <a:t>30.03.2022</a:t>
            </a:fld>
            <a:endParaRPr lang="ru-RU"/>
          </a:p>
        </p:txBody>
      </p:sp>
      <p:sp>
        <p:nvSpPr>
          <p:cNvPr id="5" name="Нижний колонтитул 4">
            <a:extLst>
              <a:ext uri="{FF2B5EF4-FFF2-40B4-BE49-F238E27FC236}">
                <a16:creationId xmlns:a16="http://schemas.microsoft.com/office/drawing/2014/main" id="{D8102D89-F23C-48DB-8F77-49FC362374A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6F67399-2501-4E08-96AC-0A3EE002AD90}"/>
              </a:ext>
            </a:extLst>
          </p:cNvPr>
          <p:cNvSpPr>
            <a:spLocks noGrp="1"/>
          </p:cNvSpPr>
          <p:nvPr>
            <p:ph type="sldNum" sz="quarter" idx="12"/>
          </p:nvPr>
        </p:nvSpPr>
        <p:spPr/>
        <p:txBody>
          <a:bodyPr/>
          <a:lstStyle/>
          <a:p>
            <a:fld id="{DC5D3682-FCA3-4239-BA9E-EA5C89A64599}" type="slidenum">
              <a:rPr lang="ru-RU" smtClean="0"/>
              <a:t>‹#›</a:t>
            </a:fld>
            <a:endParaRPr lang="ru-RU"/>
          </a:p>
        </p:txBody>
      </p:sp>
    </p:spTree>
    <p:extLst>
      <p:ext uri="{BB962C8B-B14F-4D97-AF65-F5344CB8AC3E}">
        <p14:creationId xmlns:p14="http://schemas.microsoft.com/office/powerpoint/2010/main" val="290282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D5DA08-ED8A-4EC8-B86A-04B8B1BD1AC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FEB40AA-7D60-47BF-888F-D657F29D7F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BB03C5B-AA9F-4377-9F64-E2B723DAD193}"/>
              </a:ext>
            </a:extLst>
          </p:cNvPr>
          <p:cNvSpPr>
            <a:spLocks noGrp="1"/>
          </p:cNvSpPr>
          <p:nvPr>
            <p:ph type="dt" sz="half" idx="10"/>
          </p:nvPr>
        </p:nvSpPr>
        <p:spPr/>
        <p:txBody>
          <a:bodyPr/>
          <a:lstStyle/>
          <a:p>
            <a:fld id="{1A84B457-4CA9-484E-AE03-3B38DD688686}" type="datetimeFigureOut">
              <a:rPr lang="ru-RU" smtClean="0"/>
              <a:t>30.03.2022</a:t>
            </a:fld>
            <a:endParaRPr lang="ru-RU"/>
          </a:p>
        </p:txBody>
      </p:sp>
      <p:sp>
        <p:nvSpPr>
          <p:cNvPr id="5" name="Нижний колонтитул 4">
            <a:extLst>
              <a:ext uri="{FF2B5EF4-FFF2-40B4-BE49-F238E27FC236}">
                <a16:creationId xmlns:a16="http://schemas.microsoft.com/office/drawing/2014/main" id="{A26EE6EC-8707-45F6-88B0-05EDCA813C0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83F9307-2D4D-48E1-8620-8296105CE029}"/>
              </a:ext>
            </a:extLst>
          </p:cNvPr>
          <p:cNvSpPr>
            <a:spLocks noGrp="1"/>
          </p:cNvSpPr>
          <p:nvPr>
            <p:ph type="sldNum" sz="quarter" idx="12"/>
          </p:nvPr>
        </p:nvSpPr>
        <p:spPr/>
        <p:txBody>
          <a:bodyPr/>
          <a:lstStyle/>
          <a:p>
            <a:fld id="{DC5D3682-FCA3-4239-BA9E-EA5C89A64599}" type="slidenum">
              <a:rPr lang="ru-RU" smtClean="0"/>
              <a:t>‹#›</a:t>
            </a:fld>
            <a:endParaRPr lang="ru-RU"/>
          </a:p>
        </p:txBody>
      </p:sp>
    </p:spTree>
    <p:extLst>
      <p:ext uri="{BB962C8B-B14F-4D97-AF65-F5344CB8AC3E}">
        <p14:creationId xmlns:p14="http://schemas.microsoft.com/office/powerpoint/2010/main" val="200381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FFE0D3-8B48-4FB6-ADB4-67F8FFDA095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9A3EB39-7696-4E09-9519-ADFCE1C8484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EDB33AA-A821-43F0-81BC-8DCBBC875E7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1514A19-46EA-43E9-A390-B62E3C6ABE0B}"/>
              </a:ext>
            </a:extLst>
          </p:cNvPr>
          <p:cNvSpPr>
            <a:spLocks noGrp="1"/>
          </p:cNvSpPr>
          <p:nvPr>
            <p:ph type="dt" sz="half" idx="10"/>
          </p:nvPr>
        </p:nvSpPr>
        <p:spPr/>
        <p:txBody>
          <a:bodyPr/>
          <a:lstStyle/>
          <a:p>
            <a:fld id="{1A84B457-4CA9-484E-AE03-3B38DD688686}" type="datetimeFigureOut">
              <a:rPr lang="ru-RU" smtClean="0"/>
              <a:t>30.03.2022</a:t>
            </a:fld>
            <a:endParaRPr lang="ru-RU"/>
          </a:p>
        </p:txBody>
      </p:sp>
      <p:sp>
        <p:nvSpPr>
          <p:cNvPr id="6" name="Нижний колонтитул 5">
            <a:extLst>
              <a:ext uri="{FF2B5EF4-FFF2-40B4-BE49-F238E27FC236}">
                <a16:creationId xmlns:a16="http://schemas.microsoft.com/office/drawing/2014/main" id="{04146E7F-A60A-47C4-85F8-33E78E74493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A97A392-F81B-4554-AFC7-29E0D7DE0128}"/>
              </a:ext>
            </a:extLst>
          </p:cNvPr>
          <p:cNvSpPr>
            <a:spLocks noGrp="1"/>
          </p:cNvSpPr>
          <p:nvPr>
            <p:ph type="sldNum" sz="quarter" idx="12"/>
          </p:nvPr>
        </p:nvSpPr>
        <p:spPr/>
        <p:txBody>
          <a:bodyPr/>
          <a:lstStyle/>
          <a:p>
            <a:fld id="{DC5D3682-FCA3-4239-BA9E-EA5C89A64599}" type="slidenum">
              <a:rPr lang="ru-RU" smtClean="0"/>
              <a:t>‹#›</a:t>
            </a:fld>
            <a:endParaRPr lang="ru-RU"/>
          </a:p>
        </p:txBody>
      </p:sp>
    </p:spTree>
    <p:extLst>
      <p:ext uri="{BB962C8B-B14F-4D97-AF65-F5344CB8AC3E}">
        <p14:creationId xmlns:p14="http://schemas.microsoft.com/office/powerpoint/2010/main" val="2443974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941970-3F21-4D43-9780-C86E0D8FBE0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90872B8-CB14-4A5B-B11D-2762FA2F62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77242C1-0ADE-4CEA-AF82-5FE1F6DF168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4744857-599B-43A9-AF62-C049AAB07F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B58111D-B3CB-42D6-A93A-6A34BBF748A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723C481-3D76-4BC7-90A9-C5B2D5EBD5EE}"/>
              </a:ext>
            </a:extLst>
          </p:cNvPr>
          <p:cNvSpPr>
            <a:spLocks noGrp="1"/>
          </p:cNvSpPr>
          <p:nvPr>
            <p:ph type="dt" sz="half" idx="10"/>
          </p:nvPr>
        </p:nvSpPr>
        <p:spPr/>
        <p:txBody>
          <a:bodyPr/>
          <a:lstStyle/>
          <a:p>
            <a:fld id="{1A84B457-4CA9-484E-AE03-3B38DD688686}" type="datetimeFigureOut">
              <a:rPr lang="ru-RU" smtClean="0"/>
              <a:t>30.03.2022</a:t>
            </a:fld>
            <a:endParaRPr lang="ru-RU"/>
          </a:p>
        </p:txBody>
      </p:sp>
      <p:sp>
        <p:nvSpPr>
          <p:cNvPr id="8" name="Нижний колонтитул 7">
            <a:extLst>
              <a:ext uri="{FF2B5EF4-FFF2-40B4-BE49-F238E27FC236}">
                <a16:creationId xmlns:a16="http://schemas.microsoft.com/office/drawing/2014/main" id="{029C2732-C9BA-45E1-B669-B43884EE151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FE379703-B46A-43B3-A4FD-926FF7144143}"/>
              </a:ext>
            </a:extLst>
          </p:cNvPr>
          <p:cNvSpPr>
            <a:spLocks noGrp="1"/>
          </p:cNvSpPr>
          <p:nvPr>
            <p:ph type="sldNum" sz="quarter" idx="12"/>
          </p:nvPr>
        </p:nvSpPr>
        <p:spPr/>
        <p:txBody>
          <a:bodyPr/>
          <a:lstStyle/>
          <a:p>
            <a:fld id="{DC5D3682-FCA3-4239-BA9E-EA5C89A64599}" type="slidenum">
              <a:rPr lang="ru-RU" smtClean="0"/>
              <a:t>‹#›</a:t>
            </a:fld>
            <a:endParaRPr lang="ru-RU"/>
          </a:p>
        </p:txBody>
      </p:sp>
    </p:spTree>
    <p:extLst>
      <p:ext uri="{BB962C8B-B14F-4D97-AF65-F5344CB8AC3E}">
        <p14:creationId xmlns:p14="http://schemas.microsoft.com/office/powerpoint/2010/main" val="4194309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A99C1C-E724-496C-9051-704178A588D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2837822-1E16-4F99-9D26-934F2A18CC4D}"/>
              </a:ext>
            </a:extLst>
          </p:cNvPr>
          <p:cNvSpPr>
            <a:spLocks noGrp="1"/>
          </p:cNvSpPr>
          <p:nvPr>
            <p:ph type="dt" sz="half" idx="10"/>
          </p:nvPr>
        </p:nvSpPr>
        <p:spPr/>
        <p:txBody>
          <a:bodyPr/>
          <a:lstStyle/>
          <a:p>
            <a:fld id="{1A84B457-4CA9-484E-AE03-3B38DD688686}" type="datetimeFigureOut">
              <a:rPr lang="ru-RU" smtClean="0"/>
              <a:t>30.03.2022</a:t>
            </a:fld>
            <a:endParaRPr lang="ru-RU"/>
          </a:p>
        </p:txBody>
      </p:sp>
      <p:sp>
        <p:nvSpPr>
          <p:cNvPr id="4" name="Нижний колонтитул 3">
            <a:extLst>
              <a:ext uri="{FF2B5EF4-FFF2-40B4-BE49-F238E27FC236}">
                <a16:creationId xmlns:a16="http://schemas.microsoft.com/office/drawing/2014/main" id="{E0BDD6BF-3807-481E-8A70-AA03AD03EDF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9E67D327-A621-4FD8-893F-DDAACADC47C4}"/>
              </a:ext>
            </a:extLst>
          </p:cNvPr>
          <p:cNvSpPr>
            <a:spLocks noGrp="1"/>
          </p:cNvSpPr>
          <p:nvPr>
            <p:ph type="sldNum" sz="quarter" idx="12"/>
          </p:nvPr>
        </p:nvSpPr>
        <p:spPr/>
        <p:txBody>
          <a:bodyPr/>
          <a:lstStyle/>
          <a:p>
            <a:fld id="{DC5D3682-FCA3-4239-BA9E-EA5C89A64599}" type="slidenum">
              <a:rPr lang="ru-RU" smtClean="0"/>
              <a:t>‹#›</a:t>
            </a:fld>
            <a:endParaRPr lang="ru-RU"/>
          </a:p>
        </p:txBody>
      </p:sp>
    </p:spTree>
    <p:extLst>
      <p:ext uri="{BB962C8B-B14F-4D97-AF65-F5344CB8AC3E}">
        <p14:creationId xmlns:p14="http://schemas.microsoft.com/office/powerpoint/2010/main" val="3120222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17D1016-69DC-468B-8D48-B60DBF35CCDA}"/>
              </a:ext>
            </a:extLst>
          </p:cNvPr>
          <p:cNvSpPr>
            <a:spLocks noGrp="1"/>
          </p:cNvSpPr>
          <p:nvPr>
            <p:ph type="dt" sz="half" idx="10"/>
          </p:nvPr>
        </p:nvSpPr>
        <p:spPr/>
        <p:txBody>
          <a:bodyPr/>
          <a:lstStyle/>
          <a:p>
            <a:fld id="{1A84B457-4CA9-484E-AE03-3B38DD688686}" type="datetimeFigureOut">
              <a:rPr lang="ru-RU" smtClean="0"/>
              <a:t>30.03.2022</a:t>
            </a:fld>
            <a:endParaRPr lang="ru-RU"/>
          </a:p>
        </p:txBody>
      </p:sp>
      <p:sp>
        <p:nvSpPr>
          <p:cNvPr id="3" name="Нижний колонтитул 2">
            <a:extLst>
              <a:ext uri="{FF2B5EF4-FFF2-40B4-BE49-F238E27FC236}">
                <a16:creationId xmlns:a16="http://schemas.microsoft.com/office/drawing/2014/main" id="{11625782-1DAA-40F4-AB0F-5C02129E763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3975275F-7258-4A87-A966-70B0BF1DA0D3}"/>
              </a:ext>
            </a:extLst>
          </p:cNvPr>
          <p:cNvSpPr>
            <a:spLocks noGrp="1"/>
          </p:cNvSpPr>
          <p:nvPr>
            <p:ph type="sldNum" sz="quarter" idx="12"/>
          </p:nvPr>
        </p:nvSpPr>
        <p:spPr/>
        <p:txBody>
          <a:bodyPr/>
          <a:lstStyle/>
          <a:p>
            <a:fld id="{DC5D3682-FCA3-4239-BA9E-EA5C89A64599}" type="slidenum">
              <a:rPr lang="ru-RU" smtClean="0"/>
              <a:t>‹#›</a:t>
            </a:fld>
            <a:endParaRPr lang="ru-RU"/>
          </a:p>
        </p:txBody>
      </p:sp>
    </p:spTree>
    <p:extLst>
      <p:ext uri="{BB962C8B-B14F-4D97-AF65-F5344CB8AC3E}">
        <p14:creationId xmlns:p14="http://schemas.microsoft.com/office/powerpoint/2010/main" val="206536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30DF38-BBF8-4D36-B636-5D4069C97EE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279B519-CA8C-404D-9C77-FB931B8EC4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0B19F08-EA2D-481C-B50E-077F178E4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5A65F5E-8FBD-49C8-87ED-FE2AFD76B653}"/>
              </a:ext>
            </a:extLst>
          </p:cNvPr>
          <p:cNvSpPr>
            <a:spLocks noGrp="1"/>
          </p:cNvSpPr>
          <p:nvPr>
            <p:ph type="dt" sz="half" idx="10"/>
          </p:nvPr>
        </p:nvSpPr>
        <p:spPr/>
        <p:txBody>
          <a:bodyPr/>
          <a:lstStyle/>
          <a:p>
            <a:fld id="{1A84B457-4CA9-484E-AE03-3B38DD688686}" type="datetimeFigureOut">
              <a:rPr lang="ru-RU" smtClean="0"/>
              <a:t>30.03.2022</a:t>
            </a:fld>
            <a:endParaRPr lang="ru-RU"/>
          </a:p>
        </p:txBody>
      </p:sp>
      <p:sp>
        <p:nvSpPr>
          <p:cNvPr id="6" name="Нижний колонтитул 5">
            <a:extLst>
              <a:ext uri="{FF2B5EF4-FFF2-40B4-BE49-F238E27FC236}">
                <a16:creationId xmlns:a16="http://schemas.microsoft.com/office/drawing/2014/main" id="{B2DC2EE4-B3D8-4F34-93FE-D22F1AD437B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28631BF-E0EB-4F2F-AB43-30233D19499D}"/>
              </a:ext>
            </a:extLst>
          </p:cNvPr>
          <p:cNvSpPr>
            <a:spLocks noGrp="1"/>
          </p:cNvSpPr>
          <p:nvPr>
            <p:ph type="sldNum" sz="quarter" idx="12"/>
          </p:nvPr>
        </p:nvSpPr>
        <p:spPr/>
        <p:txBody>
          <a:bodyPr/>
          <a:lstStyle/>
          <a:p>
            <a:fld id="{DC5D3682-FCA3-4239-BA9E-EA5C89A64599}" type="slidenum">
              <a:rPr lang="ru-RU" smtClean="0"/>
              <a:t>‹#›</a:t>
            </a:fld>
            <a:endParaRPr lang="ru-RU"/>
          </a:p>
        </p:txBody>
      </p:sp>
    </p:spTree>
    <p:extLst>
      <p:ext uri="{BB962C8B-B14F-4D97-AF65-F5344CB8AC3E}">
        <p14:creationId xmlns:p14="http://schemas.microsoft.com/office/powerpoint/2010/main" val="297764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4E8D18-E8E9-4DDB-A50A-40178E062A5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2748F8D-4148-4F0A-A33B-544FBB3979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2BC024D-6217-4E5B-AB3F-22B7E549C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A83778D-79D0-456D-9F03-83B67B22C783}"/>
              </a:ext>
            </a:extLst>
          </p:cNvPr>
          <p:cNvSpPr>
            <a:spLocks noGrp="1"/>
          </p:cNvSpPr>
          <p:nvPr>
            <p:ph type="dt" sz="half" idx="10"/>
          </p:nvPr>
        </p:nvSpPr>
        <p:spPr/>
        <p:txBody>
          <a:bodyPr/>
          <a:lstStyle/>
          <a:p>
            <a:fld id="{1A84B457-4CA9-484E-AE03-3B38DD688686}" type="datetimeFigureOut">
              <a:rPr lang="ru-RU" smtClean="0"/>
              <a:t>30.03.2022</a:t>
            </a:fld>
            <a:endParaRPr lang="ru-RU"/>
          </a:p>
        </p:txBody>
      </p:sp>
      <p:sp>
        <p:nvSpPr>
          <p:cNvPr id="6" name="Нижний колонтитул 5">
            <a:extLst>
              <a:ext uri="{FF2B5EF4-FFF2-40B4-BE49-F238E27FC236}">
                <a16:creationId xmlns:a16="http://schemas.microsoft.com/office/drawing/2014/main" id="{82C88DBC-7C4B-4EA0-9A29-13F4020B57C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87B1688-1AD9-47CD-900E-8435131B7121}"/>
              </a:ext>
            </a:extLst>
          </p:cNvPr>
          <p:cNvSpPr>
            <a:spLocks noGrp="1"/>
          </p:cNvSpPr>
          <p:nvPr>
            <p:ph type="sldNum" sz="quarter" idx="12"/>
          </p:nvPr>
        </p:nvSpPr>
        <p:spPr/>
        <p:txBody>
          <a:bodyPr/>
          <a:lstStyle/>
          <a:p>
            <a:fld id="{DC5D3682-FCA3-4239-BA9E-EA5C89A64599}" type="slidenum">
              <a:rPr lang="ru-RU" smtClean="0"/>
              <a:t>‹#›</a:t>
            </a:fld>
            <a:endParaRPr lang="ru-RU"/>
          </a:p>
        </p:txBody>
      </p:sp>
    </p:spTree>
    <p:extLst>
      <p:ext uri="{BB962C8B-B14F-4D97-AF65-F5344CB8AC3E}">
        <p14:creationId xmlns:p14="http://schemas.microsoft.com/office/powerpoint/2010/main" val="260491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BA336E-6983-457E-9996-8291F647FF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28252A1-57FF-478F-A2D5-23B0199023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0EEBC63-1805-4728-B023-499F554163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4B457-4CA9-484E-AE03-3B38DD688686}" type="datetimeFigureOut">
              <a:rPr lang="ru-RU" smtClean="0"/>
              <a:t>30.03.2022</a:t>
            </a:fld>
            <a:endParaRPr lang="ru-RU"/>
          </a:p>
        </p:txBody>
      </p:sp>
      <p:sp>
        <p:nvSpPr>
          <p:cNvPr id="5" name="Нижний колонтитул 4">
            <a:extLst>
              <a:ext uri="{FF2B5EF4-FFF2-40B4-BE49-F238E27FC236}">
                <a16:creationId xmlns:a16="http://schemas.microsoft.com/office/drawing/2014/main" id="{3EA749C6-5BBA-464F-88F0-927017C4E8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834BAED-1CDC-4E71-9B79-10A2242871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D3682-FCA3-4239-BA9E-EA5C89A64599}" type="slidenum">
              <a:rPr lang="ru-RU" smtClean="0"/>
              <a:t>‹#›</a:t>
            </a:fld>
            <a:endParaRPr lang="ru-RU"/>
          </a:p>
        </p:txBody>
      </p:sp>
    </p:spTree>
    <p:extLst>
      <p:ext uri="{BB962C8B-B14F-4D97-AF65-F5344CB8AC3E}">
        <p14:creationId xmlns:p14="http://schemas.microsoft.com/office/powerpoint/2010/main" val="2601420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infourok.ru/go.html?href=http%3A%2F%2Fwww.maam.ru"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hyperlink" Target="https://infourok.ru/go.html?href=https%3A%2F%2Fnsportal.ru%2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B16E4D-E761-4CD8-A50A-0F80C0817FD5}"/>
              </a:ext>
            </a:extLst>
          </p:cNvPr>
          <p:cNvSpPr>
            <a:spLocks noGrp="1"/>
          </p:cNvSpPr>
          <p:nvPr>
            <p:ph type="ctrTitle"/>
          </p:nvPr>
        </p:nvSpPr>
        <p:spPr>
          <a:xfrm>
            <a:off x="1524000" y="338139"/>
            <a:ext cx="9144000" cy="982661"/>
          </a:xfrm>
        </p:spPr>
        <p:txBody>
          <a:bodyPr>
            <a:normAutofit/>
          </a:bodyPr>
          <a:lstStyle/>
          <a:p>
            <a:r>
              <a:rPr lang="ru-RU" sz="1600" dirty="0"/>
              <a:t>Муниципальное дошкольное образовательное бюджетное учреждение</a:t>
            </a:r>
            <a:br>
              <a:rPr lang="ru-RU" sz="1600" dirty="0"/>
            </a:br>
            <a:r>
              <a:rPr lang="ru-RU" sz="1600" dirty="0"/>
              <a:t>«Детский сад № 78» г. Ярославля, Ярославской области.</a:t>
            </a:r>
            <a:br>
              <a:rPr lang="ru-RU" sz="1600" dirty="0"/>
            </a:br>
            <a:endParaRPr lang="ru-RU" sz="1600" dirty="0"/>
          </a:p>
        </p:txBody>
      </p:sp>
      <p:sp>
        <p:nvSpPr>
          <p:cNvPr id="3" name="Подзаголовок 2">
            <a:extLst>
              <a:ext uri="{FF2B5EF4-FFF2-40B4-BE49-F238E27FC236}">
                <a16:creationId xmlns:a16="http://schemas.microsoft.com/office/drawing/2014/main" id="{8D23E72D-4593-4F5A-B25C-A47E3A34E9BF}"/>
              </a:ext>
            </a:extLst>
          </p:cNvPr>
          <p:cNvSpPr>
            <a:spLocks noGrp="1"/>
          </p:cNvSpPr>
          <p:nvPr>
            <p:ph type="subTitle" idx="1"/>
          </p:nvPr>
        </p:nvSpPr>
        <p:spPr>
          <a:xfrm>
            <a:off x="1524000" y="1701800"/>
            <a:ext cx="9144000" cy="3556000"/>
          </a:xfrm>
        </p:spPr>
        <p:txBody>
          <a:bodyPr/>
          <a:lstStyle/>
          <a:p>
            <a:r>
              <a:rPr lang="ru-RU" sz="3600" b="1" dirty="0">
                <a:solidFill>
                  <a:srgbClr val="000000"/>
                </a:solidFill>
                <a:latin typeface="Times New Roman" panose="02020603050405020304" pitchFamily="18" charset="0"/>
                <a:ea typeface="Times New Roman" panose="02020603050405020304" pitchFamily="18" charset="0"/>
              </a:rPr>
              <a:t>Проект</a:t>
            </a:r>
            <a:endParaRPr lang="ru-RU" sz="3600" dirty="0">
              <a:latin typeface="Times New Roman" panose="02020603050405020304" pitchFamily="18" charset="0"/>
              <a:ea typeface="Times New Roman" panose="02020603050405020304" pitchFamily="18" charset="0"/>
            </a:endParaRPr>
          </a:p>
          <a:p>
            <a:r>
              <a:rPr lang="ru-RU" sz="3600" b="1" dirty="0">
                <a:solidFill>
                  <a:srgbClr val="000000"/>
                </a:solidFill>
                <a:latin typeface="Times New Roman" panose="02020603050405020304" pitchFamily="18" charset="0"/>
                <a:ea typeface="Times New Roman" panose="02020603050405020304" pitchFamily="18" charset="0"/>
              </a:rPr>
              <a:t>«Патриотическое воспитание детей раннего возраста с помощью русских народных подвижных игр»</a:t>
            </a:r>
          </a:p>
          <a:p>
            <a:endParaRPr lang="ru-RU" sz="2000" b="1" dirty="0">
              <a:solidFill>
                <a:srgbClr val="000000"/>
              </a:solidFill>
              <a:latin typeface="Times New Roman" panose="02020603050405020304" pitchFamily="18" charset="0"/>
              <a:ea typeface="Times New Roman" panose="02020603050405020304" pitchFamily="18" charset="0"/>
            </a:endParaRPr>
          </a:p>
          <a:p>
            <a:r>
              <a:rPr lang="ru-RU" sz="2000" b="1" dirty="0">
                <a:solidFill>
                  <a:srgbClr val="000000"/>
                </a:solidFill>
                <a:latin typeface="Times New Roman" panose="02020603050405020304" pitchFamily="18" charset="0"/>
                <a:ea typeface="Times New Roman" panose="02020603050405020304" pitchFamily="18" charset="0"/>
              </a:rPr>
              <a:t>                                                                                      Выполнила: Шумилина О.Б.</a:t>
            </a:r>
            <a:endParaRPr lang="ru-RU" sz="2000" dirty="0">
              <a:latin typeface="Times New Roman" panose="02020603050405020304" pitchFamily="18" charset="0"/>
              <a:ea typeface="Times New Roman" panose="02020603050405020304" pitchFamily="18" charset="0"/>
            </a:endParaRPr>
          </a:p>
          <a:p>
            <a:pPr marL="3886200">
              <a:spcAft>
                <a:spcPts val="0"/>
              </a:spcAft>
            </a:pPr>
            <a:r>
              <a:rPr lang="ru-RU" sz="2000" b="1" dirty="0">
                <a:solidFill>
                  <a:srgbClr val="000000"/>
                </a:solidFill>
                <a:latin typeface="Times New Roman" panose="02020603050405020304" pitchFamily="18" charset="0"/>
                <a:ea typeface="Times New Roman" panose="02020603050405020304" pitchFamily="18" charset="0"/>
              </a:rPr>
              <a:t> </a:t>
            </a:r>
            <a:endParaRPr lang="ru-RU" sz="1800"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041691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311FA-D608-4725-83C2-1C6D37FFCF30}"/>
              </a:ext>
            </a:extLst>
          </p:cNvPr>
          <p:cNvSpPr>
            <a:spLocks noGrp="1"/>
          </p:cNvSpPr>
          <p:nvPr>
            <p:ph type="title"/>
          </p:nvPr>
        </p:nvSpPr>
        <p:spPr>
          <a:xfrm>
            <a:off x="266700" y="266701"/>
            <a:ext cx="11671300" cy="1549399"/>
          </a:xfrm>
        </p:spPr>
        <p:txBody>
          <a:bodyPr>
            <a:normAutofit/>
          </a:bodyPr>
          <a:lstStyle/>
          <a:p>
            <a:pPr algn="ctr"/>
            <a:r>
              <a:rPr lang="ru-RU" sz="4000" b="1" i="1" dirty="0"/>
              <a:t>«У медведя во бору»</a:t>
            </a:r>
          </a:p>
        </p:txBody>
      </p:sp>
      <p:pic>
        <p:nvPicPr>
          <p:cNvPr id="3" name="Рисунок 2">
            <a:extLst>
              <a:ext uri="{FF2B5EF4-FFF2-40B4-BE49-F238E27FC236}">
                <a16:creationId xmlns:a16="http://schemas.microsoft.com/office/drawing/2014/main" id="{123133B8-803A-4BEA-B018-F89A2704C14A}"/>
              </a:ext>
            </a:extLst>
          </p:cNvPr>
          <p:cNvPicPr/>
          <p:nvPr/>
        </p:nvPicPr>
        <p:blipFill>
          <a:blip r:embed="rId3">
            <a:extLst>
              <a:ext uri="{28A0092B-C50C-407E-A947-70E740481C1C}">
                <a14:useLocalDpi xmlns:a14="http://schemas.microsoft.com/office/drawing/2010/main" val="0"/>
              </a:ext>
            </a:extLst>
          </a:blip>
          <a:stretch>
            <a:fillRect/>
          </a:stretch>
        </p:blipFill>
        <p:spPr>
          <a:xfrm>
            <a:off x="533400" y="412751"/>
            <a:ext cx="2895600" cy="3733799"/>
          </a:xfrm>
          <a:prstGeom prst="rect">
            <a:avLst/>
          </a:prstGeom>
          <a:effectLst>
            <a:glow rad="50800">
              <a:schemeClr val="accent5">
                <a:satMod val="175000"/>
                <a:alpha val="40000"/>
              </a:schemeClr>
            </a:glow>
          </a:effectLst>
          <a:scene3d>
            <a:camera prst="orthographicFront"/>
            <a:lightRig rig="threePt" dir="t"/>
          </a:scene3d>
          <a:sp3d contourW="82550">
            <a:contourClr>
              <a:schemeClr val="bg1"/>
            </a:contourClr>
          </a:sp3d>
        </p:spPr>
      </p:pic>
      <p:pic>
        <p:nvPicPr>
          <p:cNvPr id="4" name="Рисунок 3">
            <a:extLst>
              <a:ext uri="{FF2B5EF4-FFF2-40B4-BE49-F238E27FC236}">
                <a16:creationId xmlns:a16="http://schemas.microsoft.com/office/drawing/2014/main" id="{BE892788-5B17-42B6-96DA-C5645A4DD9F3}"/>
              </a:ext>
            </a:extLst>
          </p:cNvPr>
          <p:cNvPicPr/>
          <p:nvPr/>
        </p:nvPicPr>
        <p:blipFill>
          <a:blip r:embed="rId4">
            <a:extLst>
              <a:ext uri="{28A0092B-C50C-407E-A947-70E740481C1C}">
                <a14:useLocalDpi xmlns:a14="http://schemas.microsoft.com/office/drawing/2010/main" val="0"/>
              </a:ext>
            </a:extLst>
          </a:blip>
          <a:stretch>
            <a:fillRect/>
          </a:stretch>
        </p:blipFill>
        <p:spPr>
          <a:xfrm>
            <a:off x="4648200" y="2705100"/>
            <a:ext cx="2895600" cy="3733799"/>
          </a:xfrm>
          <a:prstGeom prst="rect">
            <a:avLst/>
          </a:prstGeom>
          <a:effectLst>
            <a:glow rad="127000">
              <a:schemeClr val="bg1"/>
            </a:glow>
          </a:effectLst>
          <a:scene3d>
            <a:camera prst="orthographicFront"/>
            <a:lightRig rig="threePt" dir="t"/>
          </a:scene3d>
          <a:sp3d contourW="63500">
            <a:contourClr>
              <a:schemeClr val="bg1"/>
            </a:contourClr>
          </a:sp3d>
        </p:spPr>
      </p:pic>
      <p:pic>
        <p:nvPicPr>
          <p:cNvPr id="5" name="Рисунок 4">
            <a:extLst>
              <a:ext uri="{FF2B5EF4-FFF2-40B4-BE49-F238E27FC236}">
                <a16:creationId xmlns:a16="http://schemas.microsoft.com/office/drawing/2014/main" id="{2C2535B3-440B-42EE-B354-38565B7DD825}"/>
              </a:ext>
            </a:extLst>
          </p:cNvPr>
          <p:cNvPicPr/>
          <p:nvPr/>
        </p:nvPicPr>
        <p:blipFill>
          <a:blip r:embed="rId5">
            <a:extLst>
              <a:ext uri="{28A0092B-C50C-407E-A947-70E740481C1C}">
                <a14:useLocalDpi xmlns:a14="http://schemas.microsoft.com/office/drawing/2010/main" val="0"/>
              </a:ext>
            </a:extLst>
          </a:blip>
          <a:stretch>
            <a:fillRect/>
          </a:stretch>
        </p:blipFill>
        <p:spPr>
          <a:xfrm>
            <a:off x="8763000" y="412750"/>
            <a:ext cx="2895600" cy="3733799"/>
          </a:xfrm>
          <a:prstGeom prst="rect">
            <a:avLst/>
          </a:prstGeom>
          <a:scene3d>
            <a:camera prst="orthographicFront"/>
            <a:lightRig rig="threePt" dir="t"/>
          </a:scene3d>
          <a:sp3d extrusionH="76200" contourW="63500">
            <a:extrusionClr>
              <a:schemeClr val="tx2">
                <a:lumMod val="20000"/>
                <a:lumOff val="80000"/>
              </a:schemeClr>
            </a:extrusionClr>
            <a:contourClr>
              <a:schemeClr val="bg1"/>
            </a:contourClr>
          </a:sp3d>
        </p:spPr>
      </p:pic>
    </p:spTree>
    <p:extLst>
      <p:ext uri="{BB962C8B-B14F-4D97-AF65-F5344CB8AC3E}">
        <p14:creationId xmlns:p14="http://schemas.microsoft.com/office/powerpoint/2010/main" val="657275969"/>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311FA-D608-4725-83C2-1C6D37FFCF30}"/>
              </a:ext>
            </a:extLst>
          </p:cNvPr>
          <p:cNvSpPr>
            <a:spLocks noGrp="1"/>
          </p:cNvSpPr>
          <p:nvPr>
            <p:ph type="title"/>
          </p:nvPr>
        </p:nvSpPr>
        <p:spPr>
          <a:xfrm>
            <a:off x="838200" y="-123091"/>
            <a:ext cx="10515600" cy="1813780"/>
          </a:xfrm>
        </p:spPr>
        <p:txBody>
          <a:bodyPr>
            <a:normAutofit/>
          </a:bodyPr>
          <a:lstStyle/>
          <a:p>
            <a:pPr algn="ctr"/>
            <a:r>
              <a:rPr lang="ru-RU" sz="5400" b="1" i="1" dirty="0"/>
              <a:t>«Карусель»</a:t>
            </a:r>
          </a:p>
        </p:txBody>
      </p:sp>
      <p:pic>
        <p:nvPicPr>
          <p:cNvPr id="3" name="Рисунок 2">
            <a:extLst>
              <a:ext uri="{FF2B5EF4-FFF2-40B4-BE49-F238E27FC236}">
                <a16:creationId xmlns:a16="http://schemas.microsoft.com/office/drawing/2014/main" id="{2C83B010-9341-4DE4-AA63-1F595E9B7673}"/>
              </a:ext>
            </a:extLst>
          </p:cNvPr>
          <p:cNvPicPr/>
          <p:nvPr/>
        </p:nvPicPr>
        <p:blipFill>
          <a:blip r:embed="rId3">
            <a:extLst>
              <a:ext uri="{28A0092B-C50C-407E-A947-70E740481C1C}">
                <a14:useLocalDpi xmlns:a14="http://schemas.microsoft.com/office/drawing/2010/main" val="0"/>
              </a:ext>
            </a:extLst>
          </a:blip>
          <a:stretch>
            <a:fillRect/>
          </a:stretch>
        </p:blipFill>
        <p:spPr>
          <a:xfrm>
            <a:off x="1277816" y="1690687"/>
            <a:ext cx="3937366" cy="4802187"/>
          </a:xfrm>
          <a:prstGeom prst="rect">
            <a:avLst/>
          </a:prstGeom>
          <a:scene3d>
            <a:camera prst="orthographicFront"/>
            <a:lightRig rig="threePt" dir="t"/>
          </a:scene3d>
          <a:sp3d contourW="63500">
            <a:contourClr>
              <a:schemeClr val="bg1"/>
            </a:contourClr>
          </a:sp3d>
        </p:spPr>
      </p:pic>
      <p:pic>
        <p:nvPicPr>
          <p:cNvPr id="4" name="Рисунок 3">
            <a:extLst>
              <a:ext uri="{FF2B5EF4-FFF2-40B4-BE49-F238E27FC236}">
                <a16:creationId xmlns:a16="http://schemas.microsoft.com/office/drawing/2014/main" id="{B0D0C1E9-083A-4F2E-805D-407B311D97F7}"/>
              </a:ext>
            </a:extLst>
          </p:cNvPr>
          <p:cNvPicPr/>
          <p:nvPr/>
        </p:nvPicPr>
        <p:blipFill>
          <a:blip r:embed="rId4">
            <a:extLst>
              <a:ext uri="{28A0092B-C50C-407E-A947-70E740481C1C}">
                <a14:useLocalDpi xmlns:a14="http://schemas.microsoft.com/office/drawing/2010/main" val="0"/>
              </a:ext>
            </a:extLst>
          </a:blip>
          <a:stretch>
            <a:fillRect/>
          </a:stretch>
        </p:blipFill>
        <p:spPr>
          <a:xfrm>
            <a:off x="6976820" y="1690687"/>
            <a:ext cx="3919779" cy="4802187"/>
          </a:xfrm>
          <a:prstGeom prst="rect">
            <a:avLst/>
          </a:prstGeom>
          <a:scene3d>
            <a:camera prst="orthographicFront"/>
            <a:lightRig rig="threePt" dir="t"/>
          </a:scene3d>
          <a:sp3d contourW="63500">
            <a:contourClr>
              <a:schemeClr val="bg1"/>
            </a:contourClr>
          </a:sp3d>
        </p:spPr>
      </p:pic>
    </p:spTree>
    <p:extLst>
      <p:ext uri="{BB962C8B-B14F-4D97-AF65-F5344CB8AC3E}">
        <p14:creationId xmlns:p14="http://schemas.microsoft.com/office/powerpoint/2010/main" val="1103839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311FA-D608-4725-83C2-1C6D37FFCF30}"/>
              </a:ext>
            </a:extLst>
          </p:cNvPr>
          <p:cNvSpPr>
            <a:spLocks noGrp="1"/>
          </p:cNvSpPr>
          <p:nvPr>
            <p:ph type="title"/>
          </p:nvPr>
        </p:nvSpPr>
        <p:spPr>
          <a:xfrm>
            <a:off x="838200" y="365124"/>
            <a:ext cx="10515600" cy="6492875"/>
          </a:xfrm>
        </p:spPr>
        <p:txBody>
          <a:bodyPr>
            <a:normAutofit/>
          </a:bodyPr>
          <a:lstStyle/>
          <a:p>
            <a:r>
              <a:rPr lang="ru-RU" b="1" dirty="0"/>
              <a:t>Итог проекта: </a:t>
            </a:r>
            <a:r>
              <a:rPr lang="ru-RU" dirty="0"/>
              <a:t>в процессе реализации проекта можно отметить, что дети с большим удовольствием играют в русские народные подвижные игры, быстро запоминают сопровождающие их слова, повторяют их охотно в свободной деятельности и даже пытаются играть самостоятельно.</a:t>
            </a:r>
            <a:br>
              <a:rPr lang="ru-RU" dirty="0"/>
            </a:br>
            <a:endParaRPr lang="ru-RU" dirty="0"/>
          </a:p>
        </p:txBody>
      </p:sp>
    </p:spTree>
    <p:extLst>
      <p:ext uri="{BB962C8B-B14F-4D97-AF65-F5344CB8AC3E}">
        <p14:creationId xmlns:p14="http://schemas.microsoft.com/office/powerpoint/2010/main" val="3434905593"/>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311FA-D608-4725-83C2-1C6D37FFCF30}"/>
              </a:ext>
            </a:extLst>
          </p:cNvPr>
          <p:cNvSpPr>
            <a:spLocks noGrp="1"/>
          </p:cNvSpPr>
          <p:nvPr>
            <p:ph type="title"/>
          </p:nvPr>
        </p:nvSpPr>
        <p:spPr>
          <a:xfrm>
            <a:off x="228600" y="-140676"/>
            <a:ext cx="11430000" cy="6858000"/>
          </a:xfrm>
        </p:spPr>
        <p:txBody>
          <a:bodyPr>
            <a:normAutofit/>
          </a:bodyPr>
          <a:lstStyle/>
          <a:p>
            <a:pPr>
              <a:lnSpc>
                <a:spcPct val="107000"/>
              </a:lnSpc>
              <a:spcAft>
                <a:spcPts val="0"/>
              </a:spcAft>
            </a:pPr>
            <a:r>
              <a:rPr lang="ru-RU" sz="2300" b="1"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Список используемой литературы:</a:t>
            </a:r>
            <a:br>
              <a:rPr lang="ru-RU" sz="2300" dirty="0">
                <a:latin typeface="Calibri" panose="020F0502020204030204" pitchFamily="34" charset="0"/>
                <a:ea typeface="Calibri" panose="020F0502020204030204" pitchFamily="34" charset="0"/>
                <a:cs typeface="Times New Roman" panose="02020603050405020304" pitchFamily="18" charset="0"/>
              </a:rPr>
            </a:br>
            <a:r>
              <a:rPr lang="ru-RU" sz="23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Международный образовательный портал MAAM.RU. [Электронный ресурс]. URL : </a:t>
            </a:r>
            <a:r>
              <a:rPr lang="ru-RU" sz="2300" u="sng" dirty="0">
                <a:solidFill>
                  <a:srgbClr val="267F8C"/>
                </a:solidFill>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http://www.maam.ru</a:t>
            </a:r>
            <a:r>
              <a:rPr lang="ru-RU" sz="23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a:t>
            </a:r>
            <a:br>
              <a:rPr lang="ru-RU" sz="2300" dirty="0">
                <a:latin typeface="Calibri" panose="020F0502020204030204" pitchFamily="34" charset="0"/>
                <a:ea typeface="Calibri" panose="020F0502020204030204" pitchFamily="34" charset="0"/>
                <a:cs typeface="Times New Roman" panose="02020603050405020304" pitchFamily="18" charset="0"/>
              </a:rPr>
            </a:br>
            <a:r>
              <a:rPr lang="ru-RU" sz="23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Мещерякова С. В., </a:t>
            </a:r>
            <a:r>
              <a:rPr lang="ru-RU" sz="2300" dirty="0" err="1">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Логвинова</a:t>
            </a:r>
            <a:r>
              <a:rPr lang="ru-RU" sz="23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О. Ю., Сорока А. Г. Патриотизм в физическом воспитании дошкольников // Молодой ученый. 2016. №3. С. 886-888.</a:t>
            </a:r>
            <a:br>
              <a:rPr lang="ru-RU" sz="2300" dirty="0">
                <a:latin typeface="Calibri" panose="020F0502020204030204" pitchFamily="34" charset="0"/>
                <a:ea typeface="Calibri" panose="020F0502020204030204" pitchFamily="34" charset="0"/>
                <a:cs typeface="Times New Roman" panose="02020603050405020304" pitchFamily="18" charset="0"/>
              </a:rPr>
            </a:br>
            <a:r>
              <a:rPr lang="ru-RU" sz="23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Терпигорева Н.А. Патриотическое воспитание средствами физического развития в условиях ФГОС [Электронный ресурс], 2018. URL : </a:t>
            </a:r>
            <a:r>
              <a:rPr lang="ru-RU" sz="2300" u="sng"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nsportal.ru</a:t>
            </a:r>
            <a:r>
              <a:rPr lang="ru-RU" sz="23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a:t>
            </a:r>
            <a:br>
              <a:rPr lang="ru-RU" sz="2300" dirty="0">
                <a:latin typeface="Calibri" panose="020F0502020204030204" pitchFamily="34" charset="0"/>
                <a:ea typeface="Calibri" panose="020F0502020204030204" pitchFamily="34" charset="0"/>
                <a:cs typeface="Times New Roman" panose="02020603050405020304" pitchFamily="18" charset="0"/>
              </a:rPr>
            </a:br>
            <a:r>
              <a:rPr lang="ru-RU" sz="2300" dirty="0" err="1">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Токаева</a:t>
            </a:r>
            <a:r>
              <a:rPr lang="ru-RU" sz="23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Т.Э. Мир физической культуры и здоровья: пособие по физическому развитию и укреплению здоровья дошкольников. Пермь: Книжный мир, 2002. 160 с.</a:t>
            </a:r>
            <a:br>
              <a:rPr lang="ru-RU" sz="2300" dirty="0">
                <a:latin typeface="Calibri" panose="020F0502020204030204" pitchFamily="34" charset="0"/>
                <a:ea typeface="Calibri" panose="020F0502020204030204" pitchFamily="34" charset="0"/>
                <a:cs typeface="Times New Roman" panose="02020603050405020304" pitchFamily="18" charset="0"/>
              </a:rPr>
            </a:br>
            <a:r>
              <a:rPr lang="ru-RU" sz="23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1. </a:t>
            </a:r>
            <a:r>
              <a:rPr lang="ru-RU" sz="2300" dirty="0" err="1">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ЛитвиноваМ.Ф</a:t>
            </a:r>
            <a:r>
              <a:rPr lang="ru-RU" sz="23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"Русские народные подвижные игры" М., Просвещение, 1988г.</a:t>
            </a:r>
            <a:br>
              <a:rPr lang="ru-RU" sz="2300" dirty="0">
                <a:latin typeface="Calibri" panose="020F0502020204030204" pitchFamily="34" charset="0"/>
                <a:ea typeface="Calibri" panose="020F0502020204030204" pitchFamily="34" charset="0"/>
                <a:cs typeface="Times New Roman" panose="02020603050405020304" pitchFamily="18" charset="0"/>
              </a:rPr>
            </a:br>
            <a:r>
              <a:rPr lang="ru-RU" sz="23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2. Якуб С.К. "Вспомним забытые игры", М., Детская литература, 1988г.</a:t>
            </a:r>
            <a:br>
              <a:rPr lang="ru-RU" sz="2300" dirty="0">
                <a:latin typeface="Calibri" panose="020F0502020204030204" pitchFamily="34" charset="0"/>
                <a:ea typeface="Calibri" panose="020F0502020204030204" pitchFamily="34" charset="0"/>
                <a:cs typeface="Times New Roman" panose="02020603050405020304" pitchFamily="18" charset="0"/>
              </a:rPr>
            </a:br>
            <a:r>
              <a:rPr lang="ru-RU" sz="23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3. </a:t>
            </a:r>
            <a:r>
              <a:rPr lang="ru-RU" sz="2300" dirty="0" err="1">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Кенеман</a:t>
            </a:r>
            <a:r>
              <a:rPr lang="ru-RU" sz="23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А.В. "Детские подвижные игры народов мира", М., Просвещение, 1989г.</a:t>
            </a:r>
            <a:br>
              <a:rPr lang="ru-RU" sz="2300" dirty="0">
                <a:latin typeface="Calibri" panose="020F0502020204030204" pitchFamily="34" charset="0"/>
                <a:ea typeface="Calibri" panose="020F0502020204030204" pitchFamily="34" charset="0"/>
                <a:cs typeface="Times New Roman" panose="02020603050405020304" pitchFamily="18" charset="0"/>
              </a:rPr>
            </a:br>
            <a:r>
              <a:rPr lang="ru-RU" sz="23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4. Лямина Л.А. "Народные игры в детском </a:t>
            </a:r>
            <a:r>
              <a:rPr lang="ru-RU" sz="2300" dirty="0" err="1">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саду"М</a:t>
            </a:r>
            <a:r>
              <a:rPr lang="ru-RU" sz="23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2008г.</a:t>
            </a:r>
            <a:br>
              <a:rPr lang="ru-RU" sz="2300" dirty="0">
                <a:latin typeface="Calibri" panose="020F0502020204030204" pitchFamily="34" charset="0"/>
                <a:ea typeface="Calibri" panose="020F0502020204030204" pitchFamily="34" charset="0"/>
                <a:cs typeface="Times New Roman" panose="02020603050405020304" pitchFamily="18" charset="0"/>
              </a:rPr>
            </a:br>
            <a:r>
              <a:rPr lang="ru-RU" sz="23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5. Куприянова Л.Л. "Русский фольклор", М., Мнемозина, 2002г.</a:t>
            </a:r>
            <a:endParaRPr lang="ru-RU" sz="2300" dirty="0"/>
          </a:p>
        </p:txBody>
      </p:sp>
    </p:spTree>
    <p:extLst>
      <p:ext uri="{BB962C8B-B14F-4D97-AF65-F5344CB8AC3E}">
        <p14:creationId xmlns:p14="http://schemas.microsoft.com/office/powerpoint/2010/main" val="3618698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311FA-D608-4725-83C2-1C6D37FFCF30}"/>
              </a:ext>
            </a:extLst>
          </p:cNvPr>
          <p:cNvSpPr>
            <a:spLocks noGrp="1"/>
          </p:cNvSpPr>
          <p:nvPr>
            <p:ph type="title"/>
          </p:nvPr>
        </p:nvSpPr>
        <p:spPr/>
        <p:txBody>
          <a:bodyPr/>
          <a:lstStyle/>
          <a:p>
            <a:pPr algn="ctr"/>
            <a:r>
              <a:rPr lang="ru-RU" sz="6000" b="1" i="1" dirty="0">
                <a:solidFill>
                  <a:srgbClr val="FF0000"/>
                </a:solidFill>
              </a:rPr>
              <a:t>Спасибо за внимание</a:t>
            </a:r>
            <a:r>
              <a:rPr lang="ru-RU" sz="4800" b="1" i="1" dirty="0">
                <a:solidFill>
                  <a:srgbClr val="FF0000"/>
                </a:solidFill>
              </a:rPr>
              <a:t>!</a:t>
            </a:r>
          </a:p>
        </p:txBody>
      </p:sp>
      <p:pic>
        <p:nvPicPr>
          <p:cNvPr id="4" name="Рисунок 3">
            <a:extLst>
              <a:ext uri="{FF2B5EF4-FFF2-40B4-BE49-F238E27FC236}">
                <a16:creationId xmlns:a16="http://schemas.microsoft.com/office/drawing/2014/main" id="{D2545205-CA30-4802-B196-D0205FD32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039" y="1690688"/>
            <a:ext cx="6779922" cy="4513680"/>
          </a:xfrm>
          <a:prstGeom prst="rect">
            <a:avLst/>
          </a:prstGeom>
          <a:blipFill dpi="0" rotWithShape="1">
            <a:blip r:embed="rId4"/>
            <a:srcRect/>
            <a:tile tx="0" ty="0" sx="100000" sy="100000" flip="none" algn="tl"/>
          </a:blipFill>
          <a:effectLst>
            <a:glow rad="698500">
              <a:schemeClr val="bg1">
                <a:lumMod val="95000"/>
              </a:schemeClr>
            </a:glow>
          </a:effectLst>
          <a:scene3d>
            <a:camera prst="orthographicFront"/>
            <a:lightRig rig="threePt" dir="t"/>
          </a:scene3d>
          <a:sp3d prstMaterial="dkEdge">
            <a:bevelT/>
            <a:bevelB/>
          </a:sp3d>
        </p:spPr>
      </p:pic>
    </p:spTree>
    <p:extLst>
      <p:ext uri="{BB962C8B-B14F-4D97-AF65-F5344CB8AC3E}">
        <p14:creationId xmlns:p14="http://schemas.microsoft.com/office/powerpoint/2010/main" val="35658410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311FA-D608-4725-83C2-1C6D37FFCF30}"/>
              </a:ext>
            </a:extLst>
          </p:cNvPr>
          <p:cNvSpPr>
            <a:spLocks noGrp="1"/>
          </p:cNvSpPr>
          <p:nvPr>
            <p:ph type="title"/>
          </p:nvPr>
        </p:nvSpPr>
        <p:spPr>
          <a:xfrm>
            <a:off x="838200" y="365125"/>
            <a:ext cx="10515600" cy="5578475"/>
          </a:xfrm>
        </p:spPr>
        <p:txBody>
          <a:bodyPr/>
          <a:lstStyle/>
          <a:p>
            <a:pPr>
              <a:lnSpc>
                <a:spcPct val="107000"/>
              </a:lnSpc>
              <a:spcAft>
                <a:spcPts val="800"/>
              </a:spcAft>
            </a:pPr>
            <a:r>
              <a:rPr lang="ru-RU" sz="4800" b="1" u="sng" dirty="0">
                <a:latin typeface="Calibri" panose="020F0502020204030204" pitchFamily="34" charset="0"/>
                <a:ea typeface="Calibri" panose="020F0502020204030204" pitchFamily="34" charset="0"/>
                <a:cs typeface="Times New Roman" panose="02020603050405020304" pitchFamily="18" charset="0"/>
              </a:rPr>
              <a:t>Паспорт проекта:</a:t>
            </a:r>
            <a:br>
              <a:rPr lang="ru-RU" sz="3600" u="sng" dirty="0">
                <a:latin typeface="Calibri" panose="020F0502020204030204" pitchFamily="34" charset="0"/>
                <a:ea typeface="Calibri" panose="020F0502020204030204" pitchFamily="34" charset="0"/>
                <a:cs typeface="Times New Roman" panose="02020603050405020304" pitchFamily="18" charset="0"/>
              </a:rPr>
            </a:br>
            <a:r>
              <a:rPr lang="ru-RU" b="1" dirty="0">
                <a:latin typeface="Calibri" panose="020F0502020204030204" pitchFamily="34" charset="0"/>
                <a:ea typeface="Calibri" panose="020F0502020204030204" pitchFamily="34" charset="0"/>
                <a:cs typeface="Times New Roman" panose="02020603050405020304" pitchFamily="18" charset="0"/>
              </a:rPr>
              <a:t>Срок проекта:</a:t>
            </a:r>
            <a:r>
              <a:rPr lang="ru-RU" dirty="0">
                <a:latin typeface="Calibri" panose="020F0502020204030204" pitchFamily="34" charset="0"/>
                <a:ea typeface="Calibri" panose="020F0502020204030204" pitchFamily="34" charset="0"/>
                <a:cs typeface="Times New Roman" panose="02020603050405020304" pitchFamily="18" charset="0"/>
              </a:rPr>
              <a:t> краткосрочный, 1 неделя.</a:t>
            </a:r>
            <a:br>
              <a:rPr lang="ru-RU" sz="3600" dirty="0">
                <a:latin typeface="Calibri" panose="020F0502020204030204" pitchFamily="34" charset="0"/>
                <a:ea typeface="Calibri" panose="020F0502020204030204" pitchFamily="34" charset="0"/>
                <a:cs typeface="Times New Roman" panose="02020603050405020304" pitchFamily="18" charset="0"/>
              </a:rPr>
            </a:br>
            <a:r>
              <a:rPr lang="ru-RU" b="1" dirty="0">
                <a:latin typeface="Calibri" panose="020F0502020204030204" pitchFamily="34" charset="0"/>
                <a:ea typeface="Calibri" panose="020F0502020204030204" pitchFamily="34" charset="0"/>
                <a:cs typeface="Times New Roman" panose="02020603050405020304" pitchFamily="18" charset="0"/>
              </a:rPr>
              <a:t>Тип проекта:</a:t>
            </a:r>
            <a:r>
              <a:rPr lang="ru-RU" dirty="0">
                <a:latin typeface="Calibri" panose="020F0502020204030204" pitchFamily="34" charset="0"/>
                <a:ea typeface="Calibri" panose="020F0502020204030204" pitchFamily="34" charset="0"/>
                <a:cs typeface="Times New Roman" panose="02020603050405020304" pitchFamily="18" charset="0"/>
              </a:rPr>
              <a:t> информационный, игровой.</a:t>
            </a:r>
            <a:br>
              <a:rPr lang="ru-RU" sz="3600" dirty="0">
                <a:latin typeface="Calibri" panose="020F0502020204030204" pitchFamily="34" charset="0"/>
                <a:ea typeface="Calibri" panose="020F0502020204030204" pitchFamily="34" charset="0"/>
                <a:cs typeface="Times New Roman" panose="02020603050405020304" pitchFamily="18" charset="0"/>
              </a:rPr>
            </a:br>
            <a:r>
              <a:rPr lang="ru-RU" b="1" dirty="0">
                <a:latin typeface="Calibri" panose="020F0502020204030204" pitchFamily="34" charset="0"/>
                <a:ea typeface="Calibri" panose="020F0502020204030204" pitchFamily="34" charset="0"/>
                <a:cs typeface="Times New Roman" panose="02020603050405020304" pitchFamily="18" charset="0"/>
              </a:rPr>
              <a:t>Участники:</a:t>
            </a:r>
            <a:r>
              <a:rPr lang="ru-RU" dirty="0">
                <a:latin typeface="Calibri" panose="020F0502020204030204" pitchFamily="34" charset="0"/>
                <a:ea typeface="Calibri" panose="020F0502020204030204" pitchFamily="34" charset="0"/>
                <a:cs typeface="Times New Roman" panose="02020603050405020304" pitchFamily="18" charset="0"/>
              </a:rPr>
              <a:t> воспитатели, дети группы раннего возраста, музыкальный руководитель, инструктор по физкультуре.</a:t>
            </a:r>
            <a:br>
              <a:rPr lang="ru-RU" sz="36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Tree>
    <p:extLst>
      <p:ext uri="{BB962C8B-B14F-4D97-AF65-F5344CB8AC3E}">
        <p14:creationId xmlns:p14="http://schemas.microsoft.com/office/powerpoint/2010/main" val="1055036295"/>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311FA-D608-4725-83C2-1C6D37FFCF30}"/>
              </a:ext>
            </a:extLst>
          </p:cNvPr>
          <p:cNvSpPr>
            <a:spLocks noGrp="1"/>
          </p:cNvSpPr>
          <p:nvPr>
            <p:ph type="title"/>
          </p:nvPr>
        </p:nvSpPr>
        <p:spPr>
          <a:xfrm>
            <a:off x="838200" y="266700"/>
            <a:ext cx="10515600" cy="6438899"/>
          </a:xfrm>
        </p:spPr>
        <p:txBody>
          <a:bodyPr>
            <a:noAutofit/>
          </a:bodyPr>
          <a:lstStyle/>
          <a:p>
            <a:pPr>
              <a:lnSpc>
                <a:spcPct val="107000"/>
              </a:lnSpc>
              <a:spcAft>
                <a:spcPts val="800"/>
              </a:spcAft>
            </a:pPr>
            <a:r>
              <a:rPr lang="ru-RU" sz="3200" b="1" dirty="0">
                <a:latin typeface="Calibri" panose="020F0502020204030204" pitchFamily="34" charset="0"/>
                <a:ea typeface="Calibri" panose="020F0502020204030204" pitchFamily="34" charset="0"/>
                <a:cs typeface="Times New Roman" panose="02020603050405020304" pitchFamily="18" charset="0"/>
              </a:rPr>
              <a:t>Актуальность:</a:t>
            </a:r>
            <a:br>
              <a:rPr lang="ru-RU" sz="2200" dirty="0">
                <a:latin typeface="Calibri" panose="020F0502020204030204" pitchFamily="34" charset="0"/>
                <a:ea typeface="Calibri" panose="020F0502020204030204" pitchFamily="34" charset="0"/>
                <a:cs typeface="Times New Roman" panose="02020603050405020304" pitchFamily="18" charset="0"/>
              </a:rPr>
            </a:br>
            <a:r>
              <a:rPr lang="ru-RU" sz="22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В наше время высоких технологий, мы все реже возвращаемся к традициям и обычаям русского народа.</a:t>
            </a:r>
            <a:br>
              <a:rPr lang="ru-RU" sz="2200" dirty="0">
                <a:latin typeface="Times New Roman" panose="02020603050405020304" pitchFamily="18" charset="0"/>
                <a:ea typeface="Calibri" panose="020F0502020204030204" pitchFamily="34" charset="0"/>
                <a:cs typeface="Times New Roman" panose="02020603050405020304" pitchFamily="18" charset="0"/>
              </a:rPr>
            </a:b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Русские народные подвижные игры в комплексе с другими воспитательными средствами представляют собой основу начального этапа формирования гармонически развитой, активной личности, сочетающей в себе духовное богатство, моральную чистоту и физическое совершенство. </a:t>
            </a:r>
            <a:r>
              <a:rPr lang="ru-RU" sz="22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В русских народных подвижных играх как нигде сохранились особенные черты русского характера, присущие ему нравственные ценности, представления о храбрости, трудолюбии.</a:t>
            </a:r>
            <a:br>
              <a:rPr lang="ru-RU" sz="2200" dirty="0">
                <a:latin typeface="Times New Roman" panose="02020603050405020304" pitchFamily="18" charset="0"/>
                <a:ea typeface="Calibri" panose="020F0502020204030204" pitchFamily="34" charset="0"/>
                <a:cs typeface="Times New Roman" panose="02020603050405020304" pitchFamily="18" charset="0"/>
              </a:rPr>
            </a:br>
            <a:r>
              <a:rPr lang="ru-RU"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Эти игры формируют у дошкольников первые чувства патриотизма: гордости за свою Родину, уважение традиций. Укрепляют связь между поколениями, воспитывают любовь к родному краю.</a:t>
            </a:r>
            <a:br>
              <a:rPr lang="ru-RU" sz="2200" dirty="0">
                <a:latin typeface="Times New Roman" panose="02020603050405020304" pitchFamily="18" charset="0"/>
                <a:ea typeface="Calibri" panose="020F0502020204030204" pitchFamily="34" charset="0"/>
                <a:cs typeface="Times New Roman" panose="02020603050405020304" pitchFamily="18" charset="0"/>
              </a:rPr>
            </a:br>
            <a:r>
              <a:rPr lang="ru-RU" sz="22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Знакомя детей с русскими народными подвижными играми, мы приобщаем их к нравственно-патриотическим ценностям. Благодаря этому, данные игры являются богатейшим источником нравственно-патриотического развития детей.</a:t>
            </a:r>
            <a:br>
              <a:rPr lang="ru-RU" sz="2200" dirty="0">
                <a:latin typeface="Times New Roman" panose="02020603050405020304" pitchFamily="18" charset="0"/>
                <a:ea typeface="Calibri" panose="020F0502020204030204" pitchFamily="34" charset="0"/>
                <a:cs typeface="Times New Roman" panose="02020603050405020304" pitchFamily="18" charset="0"/>
              </a:rPr>
            </a:b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159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311FA-D608-4725-83C2-1C6D37FFCF30}"/>
              </a:ext>
            </a:extLst>
          </p:cNvPr>
          <p:cNvSpPr>
            <a:spLocks noGrp="1"/>
          </p:cNvSpPr>
          <p:nvPr>
            <p:ph type="title"/>
          </p:nvPr>
        </p:nvSpPr>
        <p:spPr>
          <a:xfrm>
            <a:off x="165100" y="215901"/>
            <a:ext cx="8890000" cy="6362700"/>
          </a:xfrm>
        </p:spPr>
        <p:txBody>
          <a:bodyPr>
            <a:normAutofit fontScale="90000"/>
          </a:bodyPr>
          <a:lstStyle/>
          <a:p>
            <a:pPr>
              <a:lnSpc>
                <a:spcPct val="107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Цель:</a:t>
            </a:r>
            <a:br>
              <a:rPr lang="ru-RU" sz="2400" dirty="0">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Формировать первоначальные знания и представления детей о культуре, традициях и обычаях русского народа через русскую народную подвижную игру.</a:t>
            </a:r>
            <a:br>
              <a:rPr lang="ru-RU" sz="2400" dirty="0">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a:t>
            </a:r>
            <a:br>
              <a:rPr lang="ru-RU" sz="2400" dirty="0">
                <a:latin typeface="Calibri" panose="020F0502020204030204" pitchFamily="34" charset="0"/>
                <a:ea typeface="Calibri" panose="020F0502020204030204" pitchFamily="34" charset="0"/>
                <a:cs typeface="Times New Roman" panose="02020603050405020304" pitchFamily="18" charset="0"/>
              </a:rPr>
            </a:br>
            <a:r>
              <a:rPr lang="ru-RU" sz="2400" b="1"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Задачи:</a:t>
            </a:r>
            <a:br>
              <a:rPr lang="ru-RU" sz="2400" dirty="0">
                <a:latin typeface="Calibri" panose="020F0502020204030204" pitchFamily="34" charset="0"/>
                <a:ea typeface="Calibri" panose="020F0502020204030204" pitchFamily="34" charset="0"/>
                <a:cs typeface="Times New Roman" panose="02020603050405020304" pitchFamily="18" charset="0"/>
              </a:rPr>
            </a:br>
            <a:r>
              <a:rPr lang="ru-RU" sz="2400" dirty="0">
                <a:latin typeface="Times New Roman" panose="02020603050405020304" pitchFamily="18" charset="0"/>
                <a:ea typeface="Calibri" panose="020F0502020204030204" pitchFamily="34" charset="0"/>
                <a:cs typeface="Times New Roman" panose="02020603050405020304" pitchFamily="18" charset="0"/>
              </a:rPr>
              <a:t>1)</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Ознакомление детей с русскими народными подвижными играми.</a:t>
            </a:r>
            <a:br>
              <a:rPr lang="ru-RU" sz="2400" dirty="0">
                <a:latin typeface="Times New Roman" panose="02020603050405020304" pitchFamily="18" charset="0"/>
                <a:ea typeface="Calibri" panose="020F0502020204030204" pitchFamily="34" charset="0"/>
                <a:cs typeface="Times New Roman" panose="02020603050405020304" pitchFamily="18" charset="0"/>
              </a:rPr>
            </a:br>
            <a:r>
              <a:rPr lang="ru-RU" sz="2400" dirty="0">
                <a:latin typeface="Times New Roman" panose="02020603050405020304" pitchFamily="18" charset="0"/>
                <a:ea typeface="Calibri" panose="020F0502020204030204" pitchFamily="34" charset="0"/>
                <a:cs typeface="Times New Roman" panose="02020603050405020304" pitchFamily="18" charset="0"/>
              </a:rPr>
              <a:t>2)</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Развитие физических качеств: ловкости, равновесия, быстроты движений, ориентировки в пространстве посредством народных подвижных игр.</a:t>
            </a:r>
            <a:br>
              <a:rPr lang="ru-RU" sz="2400" dirty="0">
                <a:latin typeface="Times New Roman" panose="02020603050405020304" pitchFamily="18" charset="0"/>
                <a:ea typeface="Calibri" panose="020F0502020204030204" pitchFamily="34" charset="0"/>
                <a:cs typeface="Times New Roman" panose="02020603050405020304" pitchFamily="18" charset="0"/>
              </a:rPr>
            </a:br>
            <a:r>
              <a:rPr lang="ru-RU" sz="2400" dirty="0">
                <a:latin typeface="Times New Roman" panose="02020603050405020304" pitchFamily="18" charset="0"/>
                <a:ea typeface="Calibri" panose="020F0502020204030204" pitchFamily="34" charset="0"/>
                <a:cs typeface="Times New Roman" panose="02020603050405020304" pitchFamily="18" charset="0"/>
              </a:rPr>
              <a:t>3)</a:t>
            </a:r>
            <a:r>
              <a:rPr lang="ru-RU" sz="24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Вызвать у детей интерес и желание играть в русские народные игры.</a:t>
            </a:r>
            <a:br>
              <a:rPr lang="ru-RU" sz="2400" dirty="0">
                <a:latin typeface="Times New Roman" panose="02020603050405020304" pitchFamily="18" charset="0"/>
                <a:ea typeface="Calibri" panose="020F0502020204030204" pitchFamily="34" charset="0"/>
                <a:cs typeface="Times New Roman" panose="02020603050405020304" pitchFamily="18" charset="0"/>
              </a:rPr>
            </a:br>
            <a:r>
              <a:rPr lang="ru-RU" sz="2400" dirty="0">
                <a:latin typeface="Times New Roman" panose="02020603050405020304" pitchFamily="18" charset="0"/>
                <a:ea typeface="Calibri" panose="020F0502020204030204" pitchFamily="34" charset="0"/>
                <a:cs typeface="Times New Roman" panose="02020603050405020304" pitchFamily="18" charset="0"/>
              </a:rPr>
              <a:t>4)</a:t>
            </a:r>
            <a:r>
              <a:rPr lang="ru-RU" sz="24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Обогащать словарный запас детей названиями игр, атрибутов, сопровождаемыми игру фольклорными высказываниями и напевами.</a:t>
            </a:r>
            <a:br>
              <a:rPr lang="ru-RU" sz="2400" dirty="0">
                <a:latin typeface="Calibri" panose="020F0502020204030204" pitchFamily="34" charset="0"/>
                <a:ea typeface="Calibri" panose="020F0502020204030204" pitchFamily="34" charset="0"/>
                <a:cs typeface="Times New Roman" panose="02020603050405020304" pitchFamily="18" charset="0"/>
              </a:rPr>
            </a:br>
            <a:endParaRPr lang="ru-RU" sz="2400" dirty="0"/>
          </a:p>
        </p:txBody>
      </p:sp>
      <p:pic>
        <p:nvPicPr>
          <p:cNvPr id="4" name="Рисунок 3">
            <a:extLst>
              <a:ext uri="{FF2B5EF4-FFF2-40B4-BE49-F238E27FC236}">
                <a16:creationId xmlns:a16="http://schemas.microsoft.com/office/drawing/2014/main" id="{38796216-28DB-4537-8A47-95FD0EE86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4600" y="1753300"/>
            <a:ext cx="3162300" cy="3596149"/>
          </a:xfrm>
          <a:prstGeom prst="rect">
            <a:avLst/>
          </a:prstGeom>
        </p:spPr>
      </p:pic>
    </p:spTree>
    <p:extLst>
      <p:ext uri="{BB962C8B-B14F-4D97-AF65-F5344CB8AC3E}">
        <p14:creationId xmlns:p14="http://schemas.microsoft.com/office/powerpoint/2010/main" val="2141035576"/>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311FA-D608-4725-83C2-1C6D37FFCF30}"/>
              </a:ext>
            </a:extLst>
          </p:cNvPr>
          <p:cNvSpPr>
            <a:spLocks noGrp="1"/>
          </p:cNvSpPr>
          <p:nvPr>
            <p:ph type="title"/>
          </p:nvPr>
        </p:nvSpPr>
        <p:spPr>
          <a:xfrm>
            <a:off x="685800" y="365125"/>
            <a:ext cx="10668000" cy="6492875"/>
          </a:xfrm>
        </p:spPr>
        <p:txBody>
          <a:bodyPr>
            <a:noAutofit/>
          </a:bodyPr>
          <a:lstStyle/>
          <a:p>
            <a:pPr>
              <a:lnSpc>
                <a:spcPct val="107000"/>
              </a:lnSpc>
              <a:spcAft>
                <a:spcPts val="0"/>
              </a:spcAft>
            </a:pPr>
            <a:r>
              <a:rPr lang="ru-RU" sz="2400" b="1"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Проблема:</a:t>
            </a:r>
            <a:br>
              <a:rPr lang="ru-RU" sz="2400" dirty="0">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Незаслуженно забытые старые русские народные игры, в которые играли наши дедушки и бабушки, могут быть не менее увлекательными, чем современные.</a:t>
            </a:r>
            <a:b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br>
              <a:rPr lang="ru-RU" sz="2400" dirty="0">
                <a:latin typeface="Calibri" panose="020F0502020204030204" pitchFamily="34" charset="0"/>
                <a:ea typeface="Calibri" panose="020F0502020204030204" pitchFamily="34" charset="0"/>
                <a:cs typeface="Times New Roman" panose="02020603050405020304" pitchFamily="18" charset="0"/>
              </a:rPr>
            </a:br>
            <a:r>
              <a:rPr lang="ru-RU" sz="2400" b="1"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Этапы проекта:</a:t>
            </a:r>
            <a:br>
              <a:rPr lang="ru-RU" sz="2400" dirty="0">
                <a:latin typeface="Calibri" panose="020F0502020204030204" pitchFamily="34" charset="0"/>
                <a:ea typeface="Calibri" panose="020F0502020204030204" pitchFamily="34" charset="0"/>
                <a:cs typeface="Times New Roman" panose="02020603050405020304" pitchFamily="18" charset="0"/>
              </a:rPr>
            </a:br>
            <a:r>
              <a:rPr lang="ru-RU" sz="24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этап</a:t>
            </a:r>
            <a:r>
              <a:rPr lang="ru-RU" sz="24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подготовительный:</a:t>
            </a:r>
            <a:br>
              <a:rPr lang="ru-RU" sz="2400" dirty="0">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изучение методической литературы по данной теме;</a:t>
            </a:r>
            <a:br>
              <a:rPr lang="ru-RU" sz="2400" dirty="0">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сбор необходимой информации, подбор игр;</a:t>
            </a:r>
            <a:br>
              <a:rPr lang="ru-RU" sz="2400" dirty="0">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написание плана проекта.</a:t>
            </a:r>
            <a:br>
              <a:rPr lang="ru-RU" sz="2400" dirty="0">
                <a:latin typeface="Calibri" panose="020F0502020204030204" pitchFamily="34" charset="0"/>
                <a:ea typeface="Calibri" panose="020F0502020204030204" pitchFamily="34" charset="0"/>
                <a:cs typeface="Times New Roman" panose="02020603050405020304" pitchFamily="18" charset="0"/>
              </a:rPr>
            </a:br>
            <a:r>
              <a:rPr lang="ru-RU" sz="24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2этап</a:t>
            </a:r>
            <a:r>
              <a:rPr lang="ru-RU" sz="24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основной</a:t>
            </a:r>
            <a:br>
              <a:rPr lang="ru-RU" sz="2400" dirty="0">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реализация проекта через различные виды деятельности детей (разучивание русских народных игр, совместная игра с воспитателями, музыкальным руководителем и инструктором по физкультуре).</a:t>
            </a:r>
            <a:br>
              <a:rPr lang="ru-RU" sz="2400" dirty="0">
                <a:latin typeface="Calibri" panose="020F0502020204030204" pitchFamily="34" charset="0"/>
                <a:ea typeface="Calibri" panose="020F0502020204030204" pitchFamily="34" charset="0"/>
                <a:cs typeface="Times New Roman" panose="02020603050405020304" pitchFamily="18" charset="0"/>
              </a:rPr>
            </a:br>
            <a:r>
              <a:rPr lang="ru-RU" sz="24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этап</a:t>
            </a:r>
            <a:r>
              <a:rPr lang="ru-RU" sz="24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заключительный</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ru-RU" sz="2400" dirty="0">
                <a:latin typeface="Calibri" panose="020F0502020204030204" pitchFamily="34" charset="0"/>
                <a:ea typeface="Calibri" panose="020F0502020204030204" pitchFamily="34" charset="0"/>
                <a:cs typeface="Times New Roman" panose="02020603050405020304" pitchFamily="18" charset="0"/>
              </a:rPr>
            </a:br>
            <a:r>
              <a:rPr lang="ru-RU" sz="2400" dirty="0">
                <a:solidFill>
                  <a:srgbClr val="181818"/>
                </a:solidFill>
                <a:latin typeface="Times New Roman" panose="02020603050405020304" pitchFamily="18" charset="0"/>
                <a:ea typeface="Times New Roman" panose="02020603050405020304" pitchFamily="18" charset="0"/>
                <a:cs typeface="Times New Roman" panose="02020603050405020304" pitchFamily="18" charset="0"/>
              </a:rPr>
              <a:t>- создание картотеки русских народных подвижных игр.</a:t>
            </a:r>
            <a:br>
              <a:rPr lang="ru-RU" sz="2400" dirty="0">
                <a:latin typeface="Calibri" panose="020F0502020204030204" pitchFamily="34" charset="0"/>
                <a:ea typeface="Calibri" panose="020F0502020204030204" pitchFamily="34" charset="0"/>
                <a:cs typeface="Times New Roman" panose="02020603050405020304" pitchFamily="18" charset="0"/>
              </a:rPr>
            </a:br>
            <a:endParaRPr lang="ru-RU" sz="2400" dirty="0"/>
          </a:p>
        </p:txBody>
      </p:sp>
    </p:spTree>
    <p:extLst>
      <p:ext uri="{BB962C8B-B14F-4D97-AF65-F5344CB8AC3E}">
        <p14:creationId xmlns:p14="http://schemas.microsoft.com/office/powerpoint/2010/main" val="3155892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311FA-D608-4725-83C2-1C6D37FFCF30}"/>
              </a:ext>
            </a:extLst>
          </p:cNvPr>
          <p:cNvSpPr>
            <a:spLocks noGrp="1"/>
          </p:cNvSpPr>
          <p:nvPr>
            <p:ph type="title"/>
          </p:nvPr>
        </p:nvSpPr>
        <p:spPr>
          <a:xfrm>
            <a:off x="838200" y="365125"/>
            <a:ext cx="10515600" cy="6378575"/>
          </a:xfrm>
        </p:spPr>
        <p:txBody>
          <a:bodyPr>
            <a:normAutofit fontScale="90000"/>
          </a:bodyPr>
          <a:lstStyle/>
          <a:p>
            <a:r>
              <a:rPr lang="ru-RU" b="1" dirty="0"/>
              <a:t>Ожидаемый результат:</a:t>
            </a:r>
            <a:br>
              <a:rPr lang="ru-RU" dirty="0"/>
            </a:br>
            <a:r>
              <a:rPr lang="ru-RU" dirty="0"/>
              <a:t> </a:t>
            </a:r>
            <a:br>
              <a:rPr lang="ru-RU" dirty="0"/>
            </a:br>
            <a:r>
              <a:rPr lang="ru-RU" dirty="0"/>
              <a:t>- Освоение детьми правил предложенных русских народных подвижных игр;</a:t>
            </a:r>
            <a:br>
              <a:rPr lang="ru-RU" dirty="0"/>
            </a:br>
            <a:r>
              <a:rPr lang="ru-RU" dirty="0"/>
              <a:t>- Желание у детей играть в русские народные подвижные игры;</a:t>
            </a:r>
            <a:br>
              <a:rPr lang="ru-RU" dirty="0"/>
            </a:br>
            <a:r>
              <a:rPr lang="ru-RU" dirty="0"/>
              <a:t>- Развитие диалогической и монологической речи детей;</a:t>
            </a:r>
            <a:br>
              <a:rPr lang="ru-RU" dirty="0"/>
            </a:br>
            <a:r>
              <a:rPr lang="ru-RU" dirty="0"/>
              <a:t>- Использование детьми в активной речи потешек, напевов, </a:t>
            </a:r>
            <a:r>
              <a:rPr lang="ru-RU" dirty="0" err="1"/>
              <a:t>зазывалок</a:t>
            </a:r>
            <a:r>
              <a:rPr lang="ru-RU" dirty="0"/>
              <a:t>.</a:t>
            </a:r>
            <a:br>
              <a:rPr lang="ru-RU" dirty="0"/>
            </a:br>
            <a:endParaRPr lang="ru-RU" dirty="0"/>
          </a:p>
        </p:txBody>
      </p:sp>
    </p:spTree>
    <p:extLst>
      <p:ext uri="{BB962C8B-B14F-4D97-AF65-F5344CB8AC3E}">
        <p14:creationId xmlns:p14="http://schemas.microsoft.com/office/powerpoint/2010/main" val="7880342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311FA-D608-4725-83C2-1C6D37FFCF30}"/>
              </a:ext>
            </a:extLst>
          </p:cNvPr>
          <p:cNvSpPr>
            <a:spLocks noGrp="1"/>
          </p:cNvSpPr>
          <p:nvPr>
            <p:ph type="title"/>
          </p:nvPr>
        </p:nvSpPr>
        <p:spPr>
          <a:xfrm>
            <a:off x="203200" y="254001"/>
            <a:ext cx="11785600" cy="6413500"/>
          </a:xfrm>
        </p:spPr>
        <p:txBody>
          <a:bodyPr>
            <a:normAutofit/>
          </a:bodyPr>
          <a:lstStyle/>
          <a:p>
            <a:r>
              <a:rPr lang="ru-RU" sz="1200" dirty="0"/>
              <a:t>.</a:t>
            </a:r>
          </a:p>
        </p:txBody>
      </p:sp>
      <p:graphicFrame>
        <p:nvGraphicFramePr>
          <p:cNvPr id="3" name="Таблица 2">
            <a:extLst>
              <a:ext uri="{FF2B5EF4-FFF2-40B4-BE49-F238E27FC236}">
                <a16:creationId xmlns:a16="http://schemas.microsoft.com/office/drawing/2014/main" id="{56D7F22F-3920-4DAB-BFA2-46AB7E2CA077}"/>
              </a:ext>
            </a:extLst>
          </p:cNvPr>
          <p:cNvGraphicFramePr>
            <a:graphicFrameLocks noGrp="1"/>
          </p:cNvGraphicFramePr>
          <p:nvPr>
            <p:extLst>
              <p:ext uri="{D42A27DB-BD31-4B8C-83A1-F6EECF244321}">
                <p14:modId xmlns:p14="http://schemas.microsoft.com/office/powerpoint/2010/main" val="1814037691"/>
              </p:ext>
            </p:extLst>
          </p:nvPr>
        </p:nvGraphicFramePr>
        <p:xfrm>
          <a:off x="203200" y="254001"/>
          <a:ext cx="11785600" cy="6349998"/>
        </p:xfrm>
        <a:graphic>
          <a:graphicData uri="http://schemas.openxmlformats.org/drawingml/2006/table">
            <a:tbl>
              <a:tblPr firstRow="1" firstCol="1" bandRow="1"/>
              <a:tblGrid>
                <a:gridCol w="2854019">
                  <a:extLst>
                    <a:ext uri="{9D8B030D-6E8A-4147-A177-3AD203B41FA5}">
                      <a16:colId xmlns:a16="http://schemas.microsoft.com/office/drawing/2014/main" val="3615036498"/>
                    </a:ext>
                  </a:extLst>
                </a:gridCol>
                <a:gridCol w="5003047">
                  <a:extLst>
                    <a:ext uri="{9D8B030D-6E8A-4147-A177-3AD203B41FA5}">
                      <a16:colId xmlns:a16="http://schemas.microsoft.com/office/drawing/2014/main" val="2192771881"/>
                    </a:ext>
                  </a:extLst>
                </a:gridCol>
                <a:gridCol w="3928534">
                  <a:extLst>
                    <a:ext uri="{9D8B030D-6E8A-4147-A177-3AD203B41FA5}">
                      <a16:colId xmlns:a16="http://schemas.microsoft.com/office/drawing/2014/main" val="428899031"/>
                    </a:ext>
                  </a:extLst>
                </a:gridCol>
              </a:tblGrid>
              <a:tr h="243298">
                <a:tc>
                  <a:txBody>
                    <a:bodyPr/>
                    <a:lstStyle/>
                    <a:p>
                      <a:pPr>
                        <a:lnSpc>
                          <a:spcPts val="1575"/>
                        </a:lnSpc>
                        <a:spcAft>
                          <a:spcPts val="0"/>
                        </a:spcAft>
                      </a:pPr>
                      <a:r>
                        <a:rPr lang="ru-RU" sz="1600" b="1"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День недели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75"/>
                        </a:lnSpc>
                        <a:spcAft>
                          <a:spcPts val="0"/>
                        </a:spcAft>
                      </a:pPr>
                      <a:r>
                        <a:rPr lang="ru-RU" sz="1600" b="1"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Мероприятие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75"/>
                        </a:lnSpc>
                        <a:spcAft>
                          <a:spcPts val="0"/>
                        </a:spcAft>
                      </a:pPr>
                      <a:r>
                        <a:rPr lang="ru-RU" sz="1600" b="1">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Задачи</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67032"/>
                  </a:ext>
                </a:extLst>
              </a:tr>
              <a:tr h="1680274">
                <a:tc>
                  <a:txBody>
                    <a:bodyPr/>
                    <a:lstStyle/>
                    <a:p>
                      <a:pPr algn="ctr">
                        <a:lnSpc>
                          <a:spcPts val="1575"/>
                        </a:lnSpc>
                        <a:spcAft>
                          <a:spcPts val="0"/>
                        </a:spcAft>
                      </a:pPr>
                      <a:r>
                        <a:rPr lang="ru-RU" sz="16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Понедельник</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75"/>
                        </a:lnSpc>
                        <a:spcAft>
                          <a:spcPts val="0"/>
                        </a:spcAft>
                      </a:pPr>
                      <a:r>
                        <a:rPr lang="ru-RU" sz="16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знакомство с игрой «Каравай». В зале вместе с музыкальным руководителем детям предлагается поиграть в эту игру. Воспитатель и музыкальный руководитель показывают детям основные движения, хором произносят слова, сопровождающие игру.</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6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Во второй половине дня, после сна дети в группе играют в «Каравай» с воспитателем.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600" b="1"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75"/>
                        </a:lnSpc>
                        <a:spcAft>
                          <a:spcPts val="0"/>
                        </a:spcAft>
                      </a:pPr>
                      <a:r>
                        <a:rPr lang="ru-RU" sz="160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Вызвать интерес у детей с помощью новой подвижной игры</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60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Научить детей делать движения по показу</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60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Учить детей петь песню в процессе движения</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0482341"/>
                  </a:ext>
                </a:extLst>
              </a:tr>
              <a:tr h="1883968">
                <a:tc>
                  <a:txBody>
                    <a:bodyPr/>
                    <a:lstStyle/>
                    <a:p>
                      <a:pPr algn="ctr">
                        <a:lnSpc>
                          <a:spcPts val="1575"/>
                        </a:lnSpc>
                        <a:spcAft>
                          <a:spcPts val="0"/>
                        </a:spcAft>
                      </a:pPr>
                      <a:r>
                        <a:rPr lang="ru-RU" sz="160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вторник</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75"/>
                        </a:lnSpc>
                        <a:spcAft>
                          <a:spcPts val="0"/>
                        </a:spcAft>
                      </a:pPr>
                      <a:r>
                        <a:rPr lang="ru-RU" sz="16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 воспитатель на прогулке предлагает детям поиграть в игру «У медведя во бору». Воспитатель знакомит детей с игрушкой медведем, объясняет правила игры. Дети разучивают слова, сопровождающие игру, затем убегают от медведя на скамейку веранды.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6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Во второй половине дня дети с воспитателем в группе играют в «Каравай».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600" b="1"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75"/>
                        </a:lnSpc>
                        <a:spcAft>
                          <a:spcPts val="0"/>
                        </a:spcAft>
                      </a:pPr>
                      <a:r>
                        <a:rPr lang="ru-RU" sz="16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Вызвать у детей интерес при знакомстве с новой игрой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6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Научить детей соблюдать правила игры, слушать внимательно инструкцию</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6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Выучить с детьми слова, сопровождающие игру</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6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Вспомнить с ребятами игру «Каравай», повторить слова и движения.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332631"/>
                  </a:ext>
                </a:extLst>
              </a:tr>
              <a:tr h="2542458">
                <a:tc>
                  <a:txBody>
                    <a:bodyPr/>
                    <a:lstStyle/>
                    <a:p>
                      <a:pPr algn="ctr">
                        <a:lnSpc>
                          <a:spcPts val="1575"/>
                        </a:lnSpc>
                        <a:spcAft>
                          <a:spcPts val="0"/>
                        </a:spcAft>
                      </a:pPr>
                      <a:r>
                        <a:rPr lang="ru-RU" sz="160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среда</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75"/>
                        </a:lnSpc>
                        <a:spcAft>
                          <a:spcPts val="0"/>
                        </a:spcAft>
                      </a:pPr>
                      <a:r>
                        <a:rPr lang="ru-RU" sz="16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 воспитатель вместе с музыкальным руководителем знакомит детей с игрой «Карусели». Проговариваются слова, сопровождающие игру и объясняются правила.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6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Во второй половине дня воспитатель предлагает детям поиграть в группе в игру «У медведя во бору».</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600" b="1"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75"/>
                        </a:lnSpc>
                        <a:spcAft>
                          <a:spcPts val="0"/>
                        </a:spcAft>
                      </a:pPr>
                      <a:r>
                        <a:rPr lang="ru-RU" sz="16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Познакомить детей с новой подвижной игрой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6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Вызвать у детей положительный эмоциональный отклик</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6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Научить детей двигаться в одном направлении, не наталкиваясь друг на друга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6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Учить детей двигаться быстро и медленно</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6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Выучить с детьми слова, сопровождающие игру</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6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Предложить детям поиграть «У медведя во бору», вспомнив при этом правила и слова.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6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971" marR="29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0564448"/>
                  </a:ext>
                </a:extLst>
              </a:tr>
            </a:tbl>
          </a:graphicData>
        </a:graphic>
      </p:graphicFrame>
    </p:spTree>
    <p:extLst>
      <p:ext uri="{BB962C8B-B14F-4D97-AF65-F5344CB8AC3E}">
        <p14:creationId xmlns:p14="http://schemas.microsoft.com/office/powerpoint/2010/main" val="2319340181"/>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311FA-D608-4725-83C2-1C6D37FFCF30}"/>
              </a:ext>
            </a:extLst>
          </p:cNvPr>
          <p:cNvSpPr>
            <a:spLocks noGrp="1"/>
          </p:cNvSpPr>
          <p:nvPr>
            <p:ph type="title"/>
          </p:nvPr>
        </p:nvSpPr>
        <p:spPr>
          <a:xfrm>
            <a:off x="241300" y="190501"/>
            <a:ext cx="11696700" cy="6515100"/>
          </a:xfrm>
        </p:spPr>
        <p:txBody>
          <a:bodyPr>
            <a:normAutofit/>
          </a:bodyPr>
          <a:lstStyle/>
          <a:p>
            <a:r>
              <a:rPr lang="ru-RU" sz="1600" dirty="0"/>
              <a:t>.</a:t>
            </a:r>
          </a:p>
        </p:txBody>
      </p:sp>
      <p:graphicFrame>
        <p:nvGraphicFramePr>
          <p:cNvPr id="5" name="Таблица 4">
            <a:extLst>
              <a:ext uri="{FF2B5EF4-FFF2-40B4-BE49-F238E27FC236}">
                <a16:creationId xmlns:a16="http://schemas.microsoft.com/office/drawing/2014/main" id="{28519126-7856-417E-B50F-A2DBA4B28418}"/>
              </a:ext>
            </a:extLst>
          </p:cNvPr>
          <p:cNvGraphicFramePr>
            <a:graphicFrameLocks noGrp="1"/>
          </p:cNvGraphicFramePr>
          <p:nvPr>
            <p:extLst>
              <p:ext uri="{D42A27DB-BD31-4B8C-83A1-F6EECF244321}">
                <p14:modId xmlns:p14="http://schemas.microsoft.com/office/powerpoint/2010/main" val="1577565453"/>
              </p:ext>
            </p:extLst>
          </p:nvPr>
        </p:nvGraphicFramePr>
        <p:xfrm>
          <a:off x="241300" y="190501"/>
          <a:ext cx="11480799" cy="6476997"/>
        </p:xfrm>
        <a:graphic>
          <a:graphicData uri="http://schemas.openxmlformats.org/drawingml/2006/table">
            <a:tbl>
              <a:tblPr firstRow="1" firstCol="1" bandRow="1"/>
              <a:tblGrid>
                <a:gridCol w="2780209">
                  <a:extLst>
                    <a:ext uri="{9D8B030D-6E8A-4147-A177-3AD203B41FA5}">
                      <a16:colId xmlns:a16="http://schemas.microsoft.com/office/drawing/2014/main" val="3163145942"/>
                    </a:ext>
                  </a:extLst>
                </a:gridCol>
                <a:gridCol w="4873658">
                  <a:extLst>
                    <a:ext uri="{9D8B030D-6E8A-4147-A177-3AD203B41FA5}">
                      <a16:colId xmlns:a16="http://schemas.microsoft.com/office/drawing/2014/main" val="278928978"/>
                    </a:ext>
                  </a:extLst>
                </a:gridCol>
                <a:gridCol w="3826932">
                  <a:extLst>
                    <a:ext uri="{9D8B030D-6E8A-4147-A177-3AD203B41FA5}">
                      <a16:colId xmlns:a16="http://schemas.microsoft.com/office/drawing/2014/main" val="4014362459"/>
                    </a:ext>
                  </a:extLst>
                </a:gridCol>
              </a:tblGrid>
              <a:tr h="3368628">
                <a:tc>
                  <a:txBody>
                    <a:bodyPr/>
                    <a:lstStyle/>
                    <a:p>
                      <a:pPr algn="ctr">
                        <a:lnSpc>
                          <a:spcPts val="1575"/>
                        </a:lnSpc>
                        <a:spcAft>
                          <a:spcPts val="0"/>
                        </a:spcAft>
                      </a:pPr>
                      <a:r>
                        <a:rPr lang="ru-RU" sz="18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четверг</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743" marR="58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75"/>
                        </a:lnSpc>
                        <a:spcAft>
                          <a:spcPts val="0"/>
                        </a:spcAft>
                      </a:pPr>
                      <a:r>
                        <a:rPr lang="ru-RU" sz="18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 воспитатель в зале вместе с инструктором по физкультуре предлагает детям поиграть в игру «У медведя во бору». Вместо игрушки в роли медведя выступает взрослый в шапочке медведя. Дети так же пробуют роль водящего, надевая шапочку.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8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Во второй половине дня дети с воспитателем в группе играют в игру «Карусели».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800" b="1"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743" marR="58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75"/>
                        </a:lnSpc>
                        <a:spcAft>
                          <a:spcPts val="0"/>
                        </a:spcAft>
                      </a:pPr>
                      <a:r>
                        <a:rPr lang="ru-RU" sz="180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Предложить детям поиграть в знакомую игру, изменив игрушечного медведя на участника в шапочке медведя</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80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Развивать фантазию и воображение детей</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80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Закрепить знания правил игры и слов</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80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Закрепить знания правил игры «Карусели»</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58743" marR="58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0250197"/>
                  </a:ext>
                </a:extLst>
              </a:tr>
              <a:tr h="3108369">
                <a:tc>
                  <a:txBody>
                    <a:bodyPr/>
                    <a:lstStyle/>
                    <a:p>
                      <a:pPr algn="ctr">
                        <a:lnSpc>
                          <a:spcPts val="1575"/>
                        </a:lnSpc>
                        <a:spcAft>
                          <a:spcPts val="0"/>
                        </a:spcAft>
                      </a:pPr>
                      <a:r>
                        <a:rPr lang="ru-RU" sz="180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пятница</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58743" marR="58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75"/>
                        </a:lnSpc>
                        <a:spcAft>
                          <a:spcPts val="0"/>
                        </a:spcAft>
                      </a:pPr>
                      <a:r>
                        <a:rPr lang="ru-RU" sz="18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воспитатель рассматривает с детьми фотографии, где они запечатлены играющими в течение недели в разные игры. Дети вспоминают названия игр. Воспитатель предлагает детям поиграть во что они хотят. В течение дня дети с воспитателем играют в игры по запросу самих детей, проявляя максимальную самостоятельность.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743" marR="58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75"/>
                        </a:lnSpc>
                        <a:spcAft>
                          <a:spcPts val="0"/>
                        </a:spcAft>
                      </a:pPr>
                      <a:r>
                        <a:rPr lang="ru-RU" sz="18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Учить детей проявлять самостоятельность в выборе игр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8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Учить детей вежливости, считаться с мнением товарища, соблюдать очередность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8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Развивать память и внимание детей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75"/>
                        </a:lnSpc>
                        <a:spcAft>
                          <a:spcPts val="0"/>
                        </a:spcAft>
                      </a:pPr>
                      <a:r>
                        <a:rPr lang="ru-RU" sz="18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Помочь детям самостоятельно организовать игру</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743" marR="58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777889"/>
                  </a:ext>
                </a:extLst>
              </a:tr>
            </a:tbl>
          </a:graphicData>
        </a:graphic>
      </p:graphicFrame>
    </p:spTree>
    <p:extLst>
      <p:ext uri="{BB962C8B-B14F-4D97-AF65-F5344CB8AC3E}">
        <p14:creationId xmlns:p14="http://schemas.microsoft.com/office/powerpoint/2010/main" val="538181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311FA-D608-4725-83C2-1C6D37FFCF30}"/>
              </a:ext>
            </a:extLst>
          </p:cNvPr>
          <p:cNvSpPr>
            <a:spLocks noGrp="1"/>
          </p:cNvSpPr>
          <p:nvPr>
            <p:ph type="title"/>
          </p:nvPr>
        </p:nvSpPr>
        <p:spPr/>
        <p:txBody>
          <a:bodyPr>
            <a:normAutofit/>
          </a:bodyPr>
          <a:lstStyle/>
          <a:p>
            <a:pPr algn="ctr"/>
            <a:r>
              <a:rPr lang="ru-RU" b="1" i="1" dirty="0"/>
              <a:t>«Каравай»</a:t>
            </a:r>
          </a:p>
        </p:txBody>
      </p:sp>
      <p:pic>
        <p:nvPicPr>
          <p:cNvPr id="3" name="Рисунок 2">
            <a:extLst>
              <a:ext uri="{FF2B5EF4-FFF2-40B4-BE49-F238E27FC236}">
                <a16:creationId xmlns:a16="http://schemas.microsoft.com/office/drawing/2014/main" id="{B1F064EA-C685-49F1-9B32-0688652EBF74}"/>
              </a:ext>
            </a:extLst>
          </p:cNvPr>
          <p:cNvPicPr/>
          <p:nvPr/>
        </p:nvPicPr>
        <p:blipFill>
          <a:blip r:embed="rId3" cstate="print">
            <a:extLst>
              <a:ext uri="{28A0092B-C50C-407E-A947-70E740481C1C}">
                <a14:useLocalDpi xmlns:a14="http://schemas.microsoft.com/office/drawing/2010/main" val="0"/>
              </a:ext>
            </a:extLst>
          </a:blip>
          <a:stretch>
            <a:fillRect/>
          </a:stretch>
        </p:blipFill>
        <p:spPr>
          <a:xfrm rot="5400000">
            <a:off x="1220471" y="2105027"/>
            <a:ext cx="4800597" cy="3975100"/>
          </a:xfrm>
          <a:prstGeom prst="rect">
            <a:avLst/>
          </a:prstGeom>
          <a:scene3d>
            <a:camera prst="orthographicFront">
              <a:rot lat="0" lon="0" rev="0"/>
            </a:camera>
            <a:lightRig rig="threePt" dir="t"/>
          </a:scene3d>
          <a:sp3d contourW="63500">
            <a:contourClr>
              <a:schemeClr val="bg1"/>
            </a:contourClr>
          </a:sp3d>
        </p:spPr>
      </p:pic>
      <p:pic>
        <p:nvPicPr>
          <p:cNvPr id="5" name="Рисунок 4">
            <a:extLst>
              <a:ext uri="{FF2B5EF4-FFF2-40B4-BE49-F238E27FC236}">
                <a16:creationId xmlns:a16="http://schemas.microsoft.com/office/drawing/2014/main" id="{2C14C806-121B-46BF-AA1D-4A9EF68BBC0A}"/>
              </a:ext>
            </a:extLst>
          </p:cNvPr>
          <p:cNvPicPr/>
          <p:nvPr/>
        </p:nvPicPr>
        <p:blipFill>
          <a:blip r:embed="rId4" cstate="print">
            <a:extLst>
              <a:ext uri="{28A0092B-C50C-407E-A947-70E740481C1C}">
                <a14:useLocalDpi xmlns:a14="http://schemas.microsoft.com/office/drawing/2010/main" val="0"/>
              </a:ext>
            </a:extLst>
          </a:blip>
          <a:stretch>
            <a:fillRect/>
          </a:stretch>
        </p:blipFill>
        <p:spPr>
          <a:xfrm rot="5400000">
            <a:off x="6170933" y="2105027"/>
            <a:ext cx="4800598" cy="3975101"/>
          </a:xfrm>
          <a:prstGeom prst="rect">
            <a:avLst/>
          </a:prstGeom>
          <a:scene3d>
            <a:camera prst="orthographicFront"/>
            <a:lightRig rig="threePt" dir="t"/>
          </a:scene3d>
          <a:sp3d contourW="63500">
            <a:contourClr>
              <a:schemeClr val="bg1"/>
            </a:contourClr>
          </a:sp3d>
        </p:spPr>
      </p:pic>
    </p:spTree>
    <p:extLst>
      <p:ext uri="{BB962C8B-B14F-4D97-AF65-F5344CB8AC3E}">
        <p14:creationId xmlns:p14="http://schemas.microsoft.com/office/powerpoint/2010/main" val="352260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1183</Words>
  <Application>Microsoft Office PowerPoint</Application>
  <PresentationFormat>Широкоэкранный</PresentationFormat>
  <Paragraphs>62</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Calibri Light</vt:lpstr>
      <vt:lpstr>Times New Roman</vt:lpstr>
      <vt:lpstr>Тема Office</vt:lpstr>
      <vt:lpstr>Муниципальное дошкольное образовательное бюджетное учреждение «Детский сад № 78» г. Ярославля, Ярославской области. </vt:lpstr>
      <vt:lpstr>Паспорт проекта: Срок проекта: краткосрочный, 1 неделя. Тип проекта: информационный, игровой. Участники: воспитатели, дети группы раннего возраста, музыкальный руководитель, инструктор по физкультуре. </vt:lpstr>
      <vt:lpstr>Актуальность: В наше время высоких технологий, мы все реже возвращаемся к традициям и обычаям русского народа. Русские народные подвижные игры в комплексе с другими воспитательными средствами представляют собой основу начального этапа формирования гармонически развитой, активной личности, сочетающей в себе духовное богатство, моральную чистоту и физическое совершенство. В русских народных подвижных играх как нигде сохранились особенные черты русского характера, присущие ему нравственные ценности, представления о храбрости, трудолюбии. Эти игры формируют у дошкольников первые чувства патриотизма: гордости за свою Родину, уважение традиций. Укрепляют связь между поколениями, воспитывают любовь к родному краю. Знакомя детей с русскими народными подвижными играми, мы приобщаем их к нравственно-патриотическим ценностям. Благодаря этому, данные игры являются богатейшим источником нравственно-патриотического развития детей. </vt:lpstr>
      <vt:lpstr>Цель: Формировать первоначальные знания и представления детей о культуре, традициях и обычаях русского народа через русскую народную подвижную игру.   Задачи: 1)Ознакомление детей с русскими народными подвижными играми. 2)Развитие физических качеств: ловкости, равновесия, быстроты движений, ориентировки в пространстве посредством народных подвижных игр. 3)Вызвать у детей интерес и желание играть в русские народные игры. 4)Обогащать словарный запас детей названиями игр, атрибутов, сопровождаемыми игру фольклорными высказываниями и напевами. </vt:lpstr>
      <vt:lpstr>Проблема: Незаслуженно забытые старые русские народные игры, в которые играли наши дедушки и бабушки, могут быть не менее увлекательными, чем современные.  Этапы проекта: 1 этап- подготовительный: - изучение методической литературы по данной теме; - сбор необходимой информации, подбор игр; - написание плана проекта. 2этап- основной - реализация проекта через различные виды деятельности детей (разучивание русских народных игр, совместная игра с воспитателями, музыкальным руководителем и инструктором по физкультуре). 3 этап- заключительный: - создание картотеки русских народных подвижных игр. </vt:lpstr>
      <vt:lpstr>Ожидаемый результат:   - Освоение детьми правил предложенных русских народных подвижных игр; - Желание у детей играть в русские народные подвижные игры; - Развитие диалогической и монологической речи детей; - Использование детьми в активной речи потешек, напевов, зазывалок. </vt:lpstr>
      <vt:lpstr>.</vt:lpstr>
      <vt:lpstr>.</vt:lpstr>
      <vt:lpstr>«Каравай»</vt:lpstr>
      <vt:lpstr>«У медведя во бору»</vt:lpstr>
      <vt:lpstr>«Карусель»</vt:lpstr>
      <vt:lpstr>Итог проекта: в процессе реализации проекта можно отметить, что дети с большим удовольствием играют в русские народные подвижные игры, быстро запоминают сопровождающие их слова, повторяют их охотно в свободной деятельности и даже пытаются играть самостоятельно. </vt:lpstr>
      <vt:lpstr> Список используемой литературы: Международный образовательный портал MAAM.RU. [Электронный ресурс]. URL : http://www.maam.ru  Мещерякова С. В., Логвинова О. Ю., Сорока А. Г. Патриотизм в физическом воспитании дошкольников // Молодой ученый. 2016. №3. С. 886-888. Терпигорева Н.А. Патриотическое воспитание средствами физического развития в условиях ФГОС [Электронный ресурс], 2018. URL : nsportal.ru  Токаева Т.Э. Мир физической культуры и здоровья: пособие по физическому развитию и укреплению здоровья дошкольников. Пермь: Книжный мир, 2002. 160 с. 1. ЛитвиноваМ.Ф. "Русские народные подвижные игры" М., Просвещение, 1988г. 2. Якуб С.К. "Вспомним забытые игры", М., Детская литература, 1988г. 3. Кенеман А.В. "Детские подвижные игры народов мира", М., Просвещение, 1989г. 4. Лямина Л.А. "Народные игры в детском саду"М., 2008г. 5. Куприянова Л.Л. "Русский фольклор", М., Мнемозина, 2002г.</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Евгений</dc:creator>
  <cp:lastModifiedBy>Евгений</cp:lastModifiedBy>
  <cp:revision>5</cp:revision>
  <dcterms:created xsi:type="dcterms:W3CDTF">2022-03-29T17:58:19Z</dcterms:created>
  <dcterms:modified xsi:type="dcterms:W3CDTF">2022-03-30T17:53:12Z</dcterms:modified>
</cp:coreProperties>
</file>