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7" r:id="rId3"/>
    <p:sldId id="268" r:id="rId4"/>
    <p:sldId id="272" r:id="rId5"/>
    <p:sldId id="273" r:id="rId6"/>
    <p:sldId id="269" r:id="rId7"/>
    <p:sldId id="270" r:id="rId8"/>
    <p:sldId id="274" r:id="rId9"/>
    <p:sldId id="271" r:id="rId10"/>
    <p:sldId id="275" r:id="rId11"/>
    <p:sldId id="278" r:id="rId12"/>
    <p:sldId id="277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92" r:id="rId21"/>
    <p:sldId id="280" r:id="rId22"/>
    <p:sldId id="287" r:id="rId23"/>
    <p:sldId id="288" r:id="rId24"/>
    <p:sldId id="289" r:id="rId25"/>
    <p:sldId id="290" r:id="rId26"/>
    <p:sldId id="291" r:id="rId27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706" autoAdjust="0"/>
  </p:normalViewPr>
  <p:slideViewPr>
    <p:cSldViewPr>
      <p:cViewPr varScale="1">
        <p:scale>
          <a:sx n="115" d="100"/>
          <a:sy n="115" d="100"/>
        </p:scale>
        <p:origin x="432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0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79C517-A6C5-4907-AA96-F563F0306D05}" type="datetime1">
              <a:rPr lang="ru-RU" smtClean="0"/>
              <a:t>23.05.2022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378F1A8-3ED6-43F7-AAEB-2DED7C9A258E}" type="datetime1">
              <a:rPr lang="ru-RU" noProof="0" smtClean="0"/>
              <a:t>23.05.2022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28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 descr="Карта Европы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noProof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140244-94D4-4D91-B472-266700B430EC}" type="datetime1">
              <a:rPr lang="ru-RU" noProof="0" smtClean="0"/>
              <a:t>23.05.2022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63351F-03B1-4270-A397-8649E4B1F0FC}" type="datetime1">
              <a:rPr lang="ru-RU" noProof="0" smtClean="0"/>
              <a:t>23.05.2022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7D21FC-3BA3-4455-83EC-2A2E41A34AD9}" type="datetime1">
              <a:rPr lang="ru-RU" noProof="0" smtClean="0"/>
              <a:t>23.05.2022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DB70F8-7FEA-4F7F-AD63-FC7D323E5CB8}" type="datetime1">
              <a:rPr lang="ru-RU" noProof="0" smtClean="0"/>
              <a:t>23.05.2022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F235F2-58B8-4A42-97F9-3FC88B3A04B1}" type="datetime1">
              <a:rPr lang="ru-RU" noProof="0" smtClean="0"/>
              <a:t>23.05.2022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1476C6-DB63-444A-A173-9F2A2C46C56F}" type="datetime1">
              <a:rPr lang="ru-RU" noProof="0" smtClean="0"/>
              <a:t>23.05.2022</a:t>
            </a:fld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3D3E24-EF62-4D1F-A37C-9C06146DCF7E}" type="datetime1">
              <a:rPr lang="ru-RU" noProof="0" smtClean="0"/>
              <a:t>23.05.2022</a:t>
            </a:fld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ECFB18-D71E-4725-B3B1-F97501E68EE4}" type="datetime1">
              <a:rPr lang="ru-RU" noProof="0" smtClean="0"/>
              <a:t>23.05.2022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469886-CAE0-4DCD-93A6-F0272C614FD6}" type="datetime1">
              <a:rPr lang="ru-RU" noProof="0" smtClean="0"/>
              <a:t>23.05.2022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6F4935-6E84-4DAF-BBF0-BB8A74BB0BD3}" type="datetime1">
              <a:rPr lang="ru-RU" noProof="0" smtClean="0"/>
              <a:t>23.05.2022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64E7958-5D81-434C-B7A7-CB557D67894A}" type="datetime1">
              <a:rPr lang="ru-RU" noProof="0" smtClean="0"/>
              <a:t>23.05.2022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3" y="2492896"/>
            <a:ext cx="9989366" cy="1872208"/>
          </a:xfrm>
        </p:spPr>
        <p:txBody>
          <a:bodyPr rtlCol="0"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" dirty="0" smtClean="0"/>
              <a:t>Ма</a:t>
            </a:r>
            <a:r>
              <a:rPr lang="ru-RU" b="1" i="1" cap="none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«Реализация детских проектов как средство развития любознательности и формирования основ патриотического сознания у детей дошкольного возраста»</a:t>
            </a:r>
            <a:br>
              <a:rPr lang="ru-RU" b="1" i="1" cap="none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217613" y="4725144"/>
            <a:ext cx="10971211" cy="1800200"/>
          </a:xfrm>
        </p:spPr>
        <p:txBody>
          <a:bodyPr rtlCol="0">
            <a:normAutofit/>
          </a:bodyPr>
          <a:lstStyle/>
          <a:p>
            <a:pPr marL="45720" indent="0" algn="r" rtl="0">
              <a:buNone/>
            </a:pP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ыполнила: воспитатель МДОУ «Детский сад №78» </a:t>
            </a:r>
          </a:p>
          <a:p>
            <a:pPr marL="45720" indent="0" algn="r" rtl="0">
              <a:buNone/>
            </a:pPr>
            <a:r>
              <a:rPr lang="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Паисова Л.А.</a:t>
            </a:r>
          </a:p>
          <a:p>
            <a:pPr marL="45720" indent="0" algn="ctr" rtl="0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Ярославль</a:t>
            </a:r>
            <a:endParaRPr lang="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309"/>
            <a:ext cx="2998068" cy="226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62164" cy="25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9793" y="411596"/>
            <a:ext cx="9289032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информационно - познавательный проект «Хлеб – всему голова» , Детский проект «книга пословиц и поговорок о хлебе»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2004" y="1772816"/>
            <a:ext cx="9073008" cy="45091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этапов проекта:</a:t>
            </a:r>
          </a:p>
          <a:p>
            <a:pPr marL="45720" indent="0"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Потребность</a:t>
            </a:r>
          </a:p>
          <a:p>
            <a:pPr marL="45720" indent="0"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Образ желаемого результата</a:t>
            </a:r>
          </a:p>
          <a:p>
            <a:pPr marL="45720" indent="0"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Возникновения мотива</a:t>
            </a:r>
          </a:p>
          <a:p>
            <a:pPr marL="45720" indent="0"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Цель</a:t>
            </a:r>
          </a:p>
          <a:p>
            <a:pPr marL="45720" indent="0"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Планирование </a:t>
            </a:r>
          </a:p>
          <a:p>
            <a:pPr marL="45720" indent="0"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Выполнения своих действий</a:t>
            </a:r>
          </a:p>
          <a:p>
            <a:pPr marL="45720" indent="0"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Анализ полученного результата</a:t>
            </a:r>
            <a:endParaRPr lang="ru-RU" sz="32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1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62164" cy="25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5225" y="260648"/>
            <a:ext cx="9753600" cy="132556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«Книга пословиц и поговорок о хлебе»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853" y="2060848"/>
            <a:ext cx="11017223" cy="4797151"/>
          </a:xfrm>
        </p:spPr>
        <p:txBody>
          <a:bodyPr>
            <a:normAutofit fontScale="62500" lnSpcReduction="20000"/>
          </a:bodyPr>
          <a:lstStyle/>
          <a:p>
            <a:pPr marL="45720" indent="0" algn="r">
              <a:buNone/>
            </a:pPr>
            <a:r>
              <a:rPr lang="ru-RU" sz="4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Потребность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3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нехватка знаний о пословицах и поговорках</a:t>
            </a:r>
          </a:p>
          <a:p>
            <a:pPr marL="45720" indent="0" algn="r">
              <a:buNone/>
            </a:pPr>
            <a:r>
              <a:rPr lang="ru-RU" sz="3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 «Что такое пословица, поговорка», «Русские народные традиции, связанные с хлебом», показ презентации «Как хлеб на стол к нам попадает»</a:t>
            </a:r>
          </a:p>
          <a:p>
            <a:pPr marL="45720" indent="0" algn="r">
              <a:buNone/>
            </a:pPr>
            <a:r>
              <a:rPr lang="ru-RU" sz="3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 о хлебе:</a:t>
            </a:r>
          </a:p>
          <a:p>
            <a:pPr marL="4572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4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А</a:t>
            </a:r>
            <a:r>
              <a:rPr lang="ru-RU" sz="3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4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Бухало «Как </a:t>
            </a:r>
            <a:r>
              <a:rPr lang="ru-RU" sz="3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машины хлеб берегут»; Я. Аким «Пшеница»; Е</a:t>
            </a:r>
            <a:r>
              <a:rPr lang="ru-RU" sz="34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Житникова</a:t>
            </a:r>
            <a:r>
              <a:rPr lang="ru-RU" sz="34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«От зернышка до булочки»; П. Коганов «Хлеб - наше богатство»; </a:t>
            </a:r>
            <a:endParaRPr lang="ru-RU" sz="3400" b="1" i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4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3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Паустовский «Теплый хлеб»; К</a:t>
            </a:r>
            <a:r>
              <a:rPr lang="ru-RU" sz="34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Ушинский </a:t>
            </a:r>
            <a:r>
              <a:rPr lang="ru-RU" sz="3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«Хлеб»; К</a:t>
            </a:r>
            <a:r>
              <a:rPr lang="ru-RU" sz="34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Чуковский </a:t>
            </a:r>
            <a:r>
              <a:rPr lang="ru-RU" sz="3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«Чудо-дерево»;</a:t>
            </a:r>
          </a:p>
          <a:p>
            <a:pPr marL="4572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сказки «Легкий хлеб», «Крылатый, мохнатый, да масляный», «Колосок»</a:t>
            </a:r>
          </a:p>
          <a:p>
            <a:pPr marL="4572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загадки, скороговорки, пословицы, поговорки, приметы о хлебе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0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62164" cy="25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3503" y="331639"/>
            <a:ext cx="8621218" cy="1325562"/>
          </a:xfrm>
        </p:spPr>
        <p:txBody>
          <a:bodyPr/>
          <a:lstStyle/>
          <a:p>
            <a:pPr algn="ctr"/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проект «Книга пословиц и поговорок о хлебе»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80" y="1988840"/>
            <a:ext cx="11521280" cy="4229398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Возникновения мотива 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расширить свои знания, пополнить патриотический уголок наглядным материалом</a:t>
            </a:r>
          </a:p>
          <a:p>
            <a:pPr marL="45720" indent="0" algn="r"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Образ желаемого результата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книга – раскладушка с пословицами и поговорками, с иллюстрациями о хлебе</a:t>
            </a:r>
          </a:p>
          <a:p>
            <a:pPr marL="45720" indent="0" algn="r"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Цель </a:t>
            </a:r>
            <a:r>
              <a:rPr lang="ru-RU" dirty="0" smtClean="0">
                <a:solidFill>
                  <a:schemeClr val="tx2"/>
                </a:solidFill>
              </a:rPr>
              <a:t>–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свой кругозор сделав страницы к  книге – раскладушке</a:t>
            </a:r>
          </a:p>
          <a:p>
            <a:pPr marL="45720" indent="0" algn="r">
              <a:buNone/>
            </a:pPr>
            <a:r>
              <a:rPr lang="ru-RU" sz="35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Планирование 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демонстрация детских рисунков по данной теме,  выступление с работой «Моя страница», отбор материала для книги, выбор материала для  изготовления книги (картон, цветная бумага, скотч)</a:t>
            </a:r>
            <a:endParaRPr lang="ru-RU" sz="22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82"/>
            <a:ext cx="3862164" cy="25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1734" y="188640"/>
            <a:ext cx="9753600" cy="1325562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Детский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«Книга пословиц и поговорок о хлебе»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511" y="2204864"/>
            <a:ext cx="10551558" cy="4653136"/>
          </a:xfrm>
        </p:spPr>
        <p:txBody>
          <a:bodyPr>
            <a:normAutofit fontScale="70000" lnSpcReduction="20000"/>
          </a:bodyPr>
          <a:lstStyle/>
          <a:p>
            <a:pPr marL="45720" indent="0" algn="r">
              <a:buNone/>
            </a:pPr>
            <a:r>
              <a:rPr lang="ru-RU" sz="41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Выполнения своих действий </a:t>
            </a:r>
            <a:r>
              <a:rPr lang="ru-RU" sz="31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 шаговое выполнения работы: просмотр детских рисунков по данной теме; выбор материалов для страницы: альбомный лист, цветные карандаши или краски; выбор рисунка для страницы; отбор пословиц и поговорок, привлечение родителей для помощи в оформление страницы; выбор материалов для книги: цветной картон и бумага, скотч для скрепления страниц</a:t>
            </a:r>
          </a:p>
          <a:p>
            <a:pPr marL="45720" indent="0" algn="r">
              <a:buNone/>
            </a:pPr>
            <a:r>
              <a:rPr lang="ru-RU" sz="41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3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полученного результата </a:t>
            </a:r>
            <a:r>
              <a:rPr lang="ru-RU" sz="3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и защита своей работы, определение лучшей работы путём группового </a:t>
            </a:r>
            <a:r>
              <a:rPr lang="ru-RU" sz="31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голосования</a:t>
            </a:r>
          </a:p>
          <a:p>
            <a:pPr marL="45720" indent="0" algn="r">
              <a:buNone/>
            </a:pPr>
            <a:r>
              <a:rPr lang="ru-RU" sz="41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результаты образовательного события: </a:t>
            </a:r>
            <a:r>
              <a:rPr lang="ru-RU" sz="31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решили, что обладают недостаточными знаниями по теме поговорок и пословиц о хлебе, они знают и называют пословицы и поговорки о хлебе, проявляют желания сделать свою страницу, ребята обсуждают как из чего будут делать свою работу, они узнают, что можно нарисовать на странице и воплощают задуманное, сделанную страницу анализируют, сравнивают с другими работами, выбирают лучшие</a:t>
            </a:r>
            <a:endParaRPr lang="ru-RU" sz="31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236"/>
            <a:ext cx="3862164" cy="25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Наши фотографии</a:t>
            </a:r>
            <a:b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«Как хлеб на стол к нам попадает»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420" y="1844824"/>
            <a:ext cx="5374333" cy="4287126"/>
          </a:xfrm>
          <a:prstGeom prst="rect">
            <a:avLst/>
          </a:prstGeom>
        </p:spPr>
      </p:pic>
      <p:pic>
        <p:nvPicPr>
          <p:cNvPr id="7" name="Рисунок 6" descr="C:\Users\User\AppData\Local\Microsoft\Windows\Temporary Internet Files\Content.Word\IMG_20220131_090659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2517253"/>
            <a:ext cx="5158308" cy="3883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61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236"/>
            <a:ext cx="3862164" cy="25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5225" y="73137"/>
            <a:ext cx="9753600" cy="132556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коллективная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на т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ему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««Откуда к нам хлеб пришёл» </a:t>
            </a:r>
            <a:endParaRPr lang="ru-RU" sz="36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Home\AppData\Local\Temp\Rar$DIa6040.49840\1643267274573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3372" y="1293671"/>
            <a:ext cx="3627317" cy="2572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ome\AppData\Local\Temp\Rar$DIa8200.6560\164326727459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658" y="3660301"/>
            <a:ext cx="4859031" cy="319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Home\AppData\Local\Temp\Rar$DIa8200.5533\1643267274584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8551" y="1293671"/>
            <a:ext cx="3535570" cy="2572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Home\AppData\Local\Temp\Rar$DIa1072.33253\1643267185118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756" y="3501008"/>
            <a:ext cx="5812651" cy="3356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3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236"/>
            <a:ext cx="3862164" cy="25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0"/>
            <a:ext cx="9753600" cy="191683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пейзажа на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тему: «Ах, поле, русское поле»</a:t>
            </a:r>
            <a:b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Артем\Pictures\IMG_20211014_092212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756" y="2517253"/>
            <a:ext cx="3875318" cy="3216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ртем\Pictures\IMG_20211014_091814_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1833" y="1283015"/>
            <a:ext cx="4417236" cy="365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Артем\Pictures\IMG_20211014_101431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0196" y="2924944"/>
            <a:ext cx="4791610" cy="3696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21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236"/>
            <a:ext cx="3862164" cy="25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60649"/>
            <a:ext cx="9589838" cy="15329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Составление рассказа по картинкам на тему: «От зернышка до булочки» 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5" name="Объект 4" descr="C:\Users\Home\AppData\Local\Temp\Rar$DIa9908.40813\1643256521647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164" y="2852936"/>
            <a:ext cx="4150196" cy="3421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Microsoft\Windows\Temporary Internet Files\Content.Word\IMG_20220126_15560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3493" y="1916832"/>
            <a:ext cx="4366221" cy="3421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91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2" y="0"/>
            <a:ext cx="3862164" cy="25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2164" y="0"/>
            <a:ext cx="8326662" cy="191683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лепка 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 самовара»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Home\AppData\Local\Temp\Rar$DIa1352.28801\1643268136351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7249" y="2527489"/>
            <a:ext cx="4127848" cy="409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ome\AppData\Local\Temp\Rar$DIa1352.44418\1643268136410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" y="2527489"/>
            <a:ext cx="4659375" cy="422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Home\AppData\Local\Temp\Rar$DIa1352.25726\1643268136333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0116" y="1412776"/>
            <a:ext cx="5400600" cy="3841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0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03"/>
            <a:ext cx="3862164" cy="25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0076" y="274638"/>
            <a:ext cx="7901138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проект. Выступление на тему: «Моя страница»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2514600"/>
            <a:ext cx="3139802" cy="43434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550" y="2495784"/>
            <a:ext cx="3363838" cy="4362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326" y="2495785"/>
            <a:ext cx="3098726" cy="43687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6053" y="2495786"/>
            <a:ext cx="3105024" cy="436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8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76cbe957a21c2b28936f55c621f3c9da-l&amp;n=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4692" y="3761521"/>
            <a:ext cx="3502124" cy="308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3862164" cy="25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0116" y="908720"/>
            <a:ext cx="8189170" cy="241825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«Только тот, кто любит, ценит и уважает накопленное и сохранённое предшествующим поколением, может любить Родину, узнать её, стать подлинным патриотом». </a:t>
            </a:r>
            <a:endParaRPr lang="ru-RU" sz="3200" b="1" i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Михалков 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03"/>
            <a:ext cx="3862164" cy="25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2164" y="274638"/>
            <a:ext cx="7109050" cy="15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тему: «Моя страница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изготовление книги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95786"/>
            <a:ext cx="4654252" cy="368700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124" y="1793685"/>
            <a:ext cx="3291830" cy="43891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954" y="1793685"/>
            <a:ext cx="5394871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2" y="0"/>
            <a:ext cx="3862164" cy="25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5225" y="7767"/>
            <a:ext cx="9753600" cy="132556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проект. Выставка детских работ «Моя страница»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Home\AppData\Local\Temp\Rar$DIa3460.23336\1643267185177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8388" y="1556792"/>
            <a:ext cx="6022404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ome\AppData\Local\Temp\Rar$DIa3460.31578\1643267185187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788" y="2554821"/>
            <a:ext cx="5203484" cy="4303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54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03"/>
            <a:ext cx="3862164" cy="25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kern="1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Интеллектуальная викторина «Хлеб – всему голова» </a:t>
            </a:r>
            <a:endParaRPr lang="ru-RU" sz="3600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090"/>
              </a:lnSpc>
              <a:spcAft>
                <a:spcPts val="800"/>
              </a:spcAft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C:\Users\User\AppData\Local\Microsoft\Windows\Temporary Internet Files\Content.Word\IMG_20220131_090844_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916" y="2822481"/>
            <a:ext cx="3600400" cy="393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Microsoft\Windows\Temporary Internet Files\Content.Word\IMG_20220131_091356_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177" y="1232041"/>
            <a:ext cx="3040819" cy="38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135562" y="2102081"/>
            <a:ext cx="388843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Отгадывание загадок про хлеб</a:t>
            </a:r>
            <a:endParaRPr lang="ru-RU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9787" y="5467874"/>
            <a:ext cx="496855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Физкультурная минутка </a:t>
            </a:r>
          </a:p>
          <a:p>
            <a:pPr algn="ctr">
              <a:lnSpc>
                <a:spcPct val="90000"/>
              </a:lnSpc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«Вырос в поле колосок»</a:t>
            </a:r>
            <a:endParaRPr lang="ru-RU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03"/>
            <a:ext cx="3862164" cy="25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kern="1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Интеллектуальная викторина «Хлеб – всему голова» </a:t>
            </a:r>
            <a:endParaRPr lang="ru-RU" dirty="0"/>
          </a:p>
        </p:txBody>
      </p:sp>
      <p:pic>
        <p:nvPicPr>
          <p:cNvPr id="5" name="Объект 4" descr="C:\Users\User\AppData\Local\Microsoft\Windows\Temporary Internet Files\Content.Word\IMG_20220131_091843_1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5788501" cy="373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Microsoft\Windows\Temporary Internet Files\Content.Word\IMG_20220131_092026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4332" y="1587119"/>
            <a:ext cx="4936337" cy="3691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AppData\Local\Microsoft\Windows\Temporary Internet Files\Content.Word\IMG_20220131_092029_1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4363" y="1240949"/>
            <a:ext cx="3562738" cy="250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AppData\Local\Microsoft\Windows\Temporary Internet Files\Content.Word\IMG_20220131_092046_1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07" y="4437112"/>
            <a:ext cx="3842093" cy="24208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150196" y="3980784"/>
            <a:ext cx="369230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«Что нам стоит мельницу построить»</a:t>
            </a:r>
            <a:endParaRPr lang="ru-RU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6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3" y="-38312"/>
            <a:ext cx="3862164" cy="25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-171400"/>
            <a:ext cx="9845350" cy="1440160"/>
          </a:xfrm>
        </p:spPr>
        <p:txBody>
          <a:bodyPr/>
          <a:lstStyle/>
          <a:p>
            <a:pPr algn="ctr"/>
            <a:r>
              <a:rPr lang="ru-RU" sz="3600" b="1" i="1" kern="1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Интеллектуальная викторина «Хлеб – всему голова» </a:t>
            </a:r>
            <a:endParaRPr lang="ru-RU" dirty="0"/>
          </a:p>
        </p:txBody>
      </p:sp>
      <p:pic>
        <p:nvPicPr>
          <p:cNvPr id="4" name="Объект 3" descr="C:\Users\User\AppData\Local\Microsoft\Windows\Temporary Internet Files\Content.Word\IMG_20220131_092857_1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24" y="2489177"/>
            <a:ext cx="3537275" cy="359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Microsoft\Windows\Temporary Internet Files\Content.Word\IMG_20220131_092914_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9667" y="1412776"/>
            <a:ext cx="4872282" cy="3223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AppData\Local\Microsoft\Windows\Temporary Internet Files\Content.Word\IMG_20220131_093050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0596" y="3933056"/>
            <a:ext cx="3822878" cy="266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AppData\Local\Microsoft\Windows\Temporary Internet Files\Content.Word\IMG_20220131_093219_1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2764" y="908720"/>
            <a:ext cx="2833289" cy="270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05780" y="6086628"/>
            <a:ext cx="590465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 "Пирожки, баранки, крендельки, буханки"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42355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478" y="-29518"/>
            <a:ext cx="3862164" cy="25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7614" y="1828800"/>
            <a:ext cx="9557318" cy="4912568"/>
          </a:xfrm>
        </p:spPr>
        <p:txBody>
          <a:bodyPr>
            <a:normAutofit fontScale="25000" lnSpcReduction="20000"/>
          </a:bodyPr>
          <a:lstStyle/>
          <a:p>
            <a:pPr marL="457200" algn="just">
              <a:buFont typeface="+mj-lt"/>
              <a:buAutoNum type="arabicPeriod"/>
            </a:pPr>
            <a:r>
              <a:rPr lang="ru-RU" sz="9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Российской Федерации от 29 декабря 2012 г.</a:t>
            </a:r>
          </a:p>
          <a:p>
            <a:pPr marL="457200" algn="just"/>
            <a:r>
              <a:rPr lang="ru-RU" sz="9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273-ФЗ "Об образовании в Российской Федерации"</a:t>
            </a:r>
          </a:p>
          <a:p>
            <a:pPr marL="457200" algn="just">
              <a:buFont typeface="+mj-lt"/>
              <a:buAutoNum type="arabicPeriod" startAt="2"/>
            </a:pPr>
            <a:r>
              <a:rPr lang="ru-RU" sz="9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образования, утвержденный приказом № 1155 от 17.10.2013 г.</a:t>
            </a:r>
          </a:p>
          <a:p>
            <a:pPr marL="457200">
              <a:buFont typeface="+mj-lt"/>
              <a:buAutoNum type="arabicPeriod" startAt="2"/>
            </a:pPr>
            <a:r>
              <a:rPr lang="ru-RU" sz="9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Алёшина Н.В. «Патриотическое воспитание дошкольников»</a:t>
            </a:r>
          </a:p>
          <a:p>
            <a:pPr marL="457200">
              <a:buFont typeface="+mj-lt"/>
              <a:buAutoNum type="arabicPeriod" startAt="2"/>
            </a:pPr>
            <a:r>
              <a:rPr lang="ru-RU" sz="9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Зеленова</a:t>
            </a:r>
            <a:r>
              <a:rPr lang="ru-RU" sz="9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Г., Осипова Л.Е. «Мы живём в России»</a:t>
            </a:r>
          </a:p>
          <a:p>
            <a:pPr marL="457200">
              <a:buFont typeface="+mj-lt"/>
              <a:buAutoNum type="arabicPeriod" startAt="2"/>
            </a:pPr>
            <a:r>
              <a:rPr lang="ru-RU" sz="9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Князева О. Л., </a:t>
            </a:r>
            <a:r>
              <a:rPr lang="ru-RU" sz="9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Маханёва</a:t>
            </a:r>
            <a:r>
              <a:rPr lang="ru-RU" sz="9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Д. «Приобщение детей к истокам русской народной культуры»</a:t>
            </a:r>
          </a:p>
          <a:p>
            <a:pPr marL="457200">
              <a:buFont typeface="+mj-lt"/>
              <a:buAutoNum type="arabicPeriod" startAt="2"/>
            </a:pPr>
            <a:r>
              <a:rPr lang="ru-RU" sz="9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Кондрыкинская</a:t>
            </a:r>
            <a:r>
              <a:rPr lang="ru-RU" sz="9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Л.А. «С чего начинается Родина»</a:t>
            </a:r>
          </a:p>
          <a:p>
            <a:pPr marL="457200">
              <a:buFont typeface="+mj-lt"/>
              <a:buAutoNum type="arabicPeriod" startAt="2"/>
            </a:pPr>
            <a:r>
              <a:rPr lang="ru-RU" sz="9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родной дом» под редакцией </a:t>
            </a:r>
            <a:r>
              <a:rPr lang="ru-RU" sz="9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Оверчук</a:t>
            </a:r>
            <a:r>
              <a:rPr lang="ru-RU" sz="9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И.</a:t>
            </a:r>
          </a:p>
          <a:p>
            <a:pPr marL="457200">
              <a:buFont typeface="+mj-lt"/>
              <a:buAutoNum type="arabicPeriod" startAt="2"/>
            </a:pPr>
            <a:r>
              <a:rPr lang="ru-RU" sz="9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Новицкая М.Ю. «Наследие»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29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fun-interesting-facts.com/images/interesting-facts-about-russia-21022016-photo-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1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602332" y="188640"/>
            <a:ext cx="97536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6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3862164" cy="25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2284" y="485646"/>
            <a:ext cx="3960440" cy="778098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6060" y="1282681"/>
            <a:ext cx="9217024" cy="5400600"/>
          </a:xfrm>
        </p:spPr>
        <p:txBody>
          <a:bodyPr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современных условиях, когда происходят глубочайшие изменения в жизни общества, одной из актуальных проблем является патриотическое воспитание подрастающего поколения.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Быть патриотом – значит ощущать себя неотъемлемой частью Отечества. Сейчас, в период нестабильности в обществе, возникает необходимость вернуться к лучшим традициям нашего народа, к его вековым корням, к таким вечным понятиям, как род, родство,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Родина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2911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5" y="-7442"/>
            <a:ext cx="3862164" cy="25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Паспорт проекта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2705" y="2520047"/>
            <a:ext cx="11848011" cy="224827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проекта: долгосрочный (2021 – 2022 учебный год)</a:t>
            </a:r>
          </a:p>
          <a:p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воспитатель, дети подготовительной группы, родители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0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5" y="-7442"/>
            <a:ext cx="3862164" cy="25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4332" y="764704"/>
            <a:ext cx="4588770" cy="69148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795" y="1340768"/>
            <a:ext cx="11449273" cy="5517232"/>
          </a:xfrm>
        </p:spPr>
        <p:txBody>
          <a:bodyPr>
            <a:noAutofit/>
          </a:bodyPr>
          <a:lstStyle/>
          <a:p>
            <a:pPr marL="45720" indent="0" algn="r">
              <a:buNone/>
            </a:pPr>
            <a:endParaRPr lang="ru-RU" sz="3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r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Подготовительный этап (информационно – аналитический): </a:t>
            </a:r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профессиональной компетентности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педагогов, выбор наглядного и дидактического материала, подбор художественной литературы, планирование педагогической деятельности, составление презентаций, подбор видео, пособий, игр</a:t>
            </a:r>
          </a:p>
          <a:p>
            <a:pPr marL="45720" indent="0" algn="r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Основной(творческий):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формление </a:t>
            </a:r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стендов по теме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проекта, консультации </a:t>
            </a:r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родителей, просмотр презентаций, проведение познавательных бесед, оформление детских выставок, проведение </a:t>
            </a:r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 по теме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 (развлечения, аппликация, лепка, рисование, составление рассказов и т.д.)</a:t>
            </a:r>
          </a:p>
          <a:p>
            <a:pPr marL="45720" indent="0" algn="r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Заключительный: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формление проекта, подведение итогов</a:t>
            </a:r>
            <a:endParaRPr lang="ru-RU" sz="2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6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7614" y="2802127"/>
            <a:ext cx="9753600" cy="2715105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Создание условий для реализация 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детских проектов как средство развития любознательности и формирования основ патриотического сознания у детей дошкольного возраста»</a:t>
            </a:r>
            <a:br>
              <a:rPr lang="ru-RU" sz="32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4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585" y="0"/>
            <a:ext cx="3862164" cy="25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88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001" y="-25437"/>
            <a:ext cx="3862164" cy="25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4132" y="188640"/>
            <a:ext cx="7397082" cy="93610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7613" y="1340768"/>
            <a:ext cx="10971211" cy="5517232"/>
          </a:xfrm>
        </p:spPr>
        <p:txBody>
          <a:bodyPr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Изучение методической литературы </a:t>
            </a:r>
            <a:r>
              <a:rPr lang="ru-RU" sz="23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опыта коллег </a:t>
            </a:r>
            <a:r>
              <a:rPr lang="ru-RU" sz="23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данной </a:t>
            </a:r>
            <a:r>
              <a:rPr 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теме</a:t>
            </a:r>
            <a:endParaRPr lang="en-US" sz="23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23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Создание предметно-развивающей среды </a:t>
            </a:r>
            <a:r>
              <a:rPr lang="ru-RU" sz="23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группе:                       патриотического </a:t>
            </a:r>
            <a:r>
              <a:rPr lang="ru-RU" sz="23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уголка в группе, подбор дидактических игр</a:t>
            </a:r>
            <a:br>
              <a:rPr lang="ru-RU" sz="23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нравственно-патриотическому </a:t>
            </a:r>
            <a:r>
              <a:rPr 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воспитанию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• </a:t>
            </a:r>
            <a:r>
              <a:rPr lang="ru-RU" sz="23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</a:t>
            </a:r>
            <a:r>
              <a:rPr lang="ru-RU" sz="23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детей чувства </a:t>
            </a:r>
            <a:r>
              <a:rPr lang="ru-RU" sz="23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любви и гордости </a:t>
            </a:r>
            <a:r>
              <a:rPr lang="ru-RU" sz="23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своему родному краю, своей малой </a:t>
            </a:r>
            <a:r>
              <a:rPr lang="ru-RU" sz="23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Родине, природе 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23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• </a:t>
            </a:r>
            <a:r>
              <a:rPr lang="ru-RU" sz="23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</a:t>
            </a:r>
            <a:r>
              <a:rPr lang="ru-RU" sz="23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чувства привязанности к своему дому, детскому саду, друзьям в детском саду, своим </a:t>
            </a:r>
            <a:r>
              <a:rPr lang="ru-RU" sz="23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близких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23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• Развитие любознательности детей старшего дошкольного возраста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• </a:t>
            </a:r>
            <a:r>
              <a:rPr lang="ru-RU" sz="23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3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познавательных процессов (восприятия, памяти, внимания, воображения, мышления) и мыслительных операций (анализа, синтеза, сравнения, обобщения</a:t>
            </a:r>
            <a:r>
              <a:rPr lang="ru-RU" sz="23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23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• </a:t>
            </a:r>
            <a:r>
              <a:rPr lang="ru-RU" sz="23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3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познавательного интереса</a:t>
            </a:r>
            <a:r>
              <a:rPr lang="ru-RU" sz="23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•Повышение педагогической компетентности </a:t>
            </a:r>
            <a:r>
              <a:rPr lang="ru-RU" sz="23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родителей в нравственно-патриотическом воспитании детей дошкольного </a:t>
            </a:r>
            <a:r>
              <a:rPr 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7030A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310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001" y="-25437"/>
            <a:ext cx="3862164" cy="25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Ожидаемые результаты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7614" y="2348880"/>
            <a:ext cx="9753600" cy="3823320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патриотическо - нравственного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и родителей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овышение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патриотическо - нравственного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познавательных процессов и любознательности</a:t>
            </a:r>
            <a:endParaRPr lang="ru-RU" sz="3200" b="1" i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fun-interesting-facts.com/images/interesting-facts-about-russia-21022016-photo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919337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5" y="85125"/>
            <a:ext cx="11999069" cy="1615147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блоки детских проектов. Деятельный подход. Принцип работы </a:t>
            </a:r>
            <a:b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простого к сложному»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7748" y="2646858"/>
            <a:ext cx="2492726" cy="963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Стрелка вниз 5"/>
          <p:cNvSpPr/>
          <p:nvPr/>
        </p:nvSpPr>
        <p:spPr>
          <a:xfrm>
            <a:off x="3142083" y="3627754"/>
            <a:ext cx="504056" cy="563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4953835" y="2564904"/>
            <a:ext cx="2402533" cy="998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7761937" y="2629579"/>
            <a:ext cx="2364921" cy="998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9" name="Стрелка вниз 8"/>
          <p:cNvSpPr/>
          <p:nvPr/>
        </p:nvSpPr>
        <p:spPr>
          <a:xfrm>
            <a:off x="8692369" y="3610467"/>
            <a:ext cx="504056" cy="563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2" name="Стрелка вниз 11"/>
          <p:cNvSpPr/>
          <p:nvPr/>
        </p:nvSpPr>
        <p:spPr>
          <a:xfrm>
            <a:off x="5910656" y="3610467"/>
            <a:ext cx="504056" cy="563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3" name="Овал 12"/>
          <p:cNvSpPr/>
          <p:nvPr/>
        </p:nvSpPr>
        <p:spPr>
          <a:xfrm>
            <a:off x="2155061" y="4180604"/>
            <a:ext cx="2376263" cy="1325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4" name="Овал 13"/>
          <p:cNvSpPr/>
          <p:nvPr/>
        </p:nvSpPr>
        <p:spPr>
          <a:xfrm>
            <a:off x="7703233" y="4191292"/>
            <a:ext cx="2376263" cy="1325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Овал 14"/>
          <p:cNvSpPr/>
          <p:nvPr/>
        </p:nvSpPr>
        <p:spPr>
          <a:xfrm>
            <a:off x="4929147" y="4163552"/>
            <a:ext cx="2376263" cy="1325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TextBox 15"/>
          <p:cNvSpPr txBox="1"/>
          <p:nvPr/>
        </p:nvSpPr>
        <p:spPr>
          <a:xfrm>
            <a:off x="2147748" y="2646858"/>
            <a:ext cx="249272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и моя семья»</a:t>
            </a:r>
            <a:endParaRPr lang="ru-RU" sz="2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46043" y="2629580"/>
            <a:ext cx="231032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«Хлеб  - всему голова»</a:t>
            </a:r>
            <a:endParaRPr lang="ru-RU" sz="2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61937" y="2646858"/>
            <a:ext cx="236492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– будущие олимпийцы!»</a:t>
            </a:r>
            <a:endParaRPr lang="ru-RU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9147" y="4299174"/>
            <a:ext cx="237626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Книжка – раскладушка детских работ «Хлеб – всему голова»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4012" y="4581128"/>
            <a:ext cx="172819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Фотоальбомы  «Моя семья»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8110629" y="4299174"/>
            <a:ext cx="172819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работа «Россия, Вперёд!»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Европа 16 x 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1935_TF02804877" id="{AAA7406B-BCC7-4185-850C-55E9C02DD7F6}" vid="{C6A4796A-DD55-4697-B046-9FFB6A6DDB54}"/>
    </a:ext>
  </a:extLst>
</a:theme>
</file>

<file path=ppt/theme/theme2.xml><?xml version="1.0" encoding="utf-8"?>
<a:theme xmlns:a="http://schemas.openxmlformats.org/drawingml/2006/main" name="Тема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Серия «Карты мира», презентация с частью света Европа (широкоэкранный формат)</Template>
  <TotalTime>682</TotalTime>
  <Words>1058</Words>
  <Application>Microsoft Office PowerPoint</Application>
  <PresentationFormat>Произвольный</PresentationFormat>
  <Paragraphs>95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Constantia</vt:lpstr>
      <vt:lpstr>Times New Roman</vt:lpstr>
      <vt:lpstr>Европа 16 x 9</vt:lpstr>
      <vt:lpstr>Ма«Реализация детских проектов как средство развития любознательности и формирования основ патриотического сознания у детей дошкольного возраста» </vt:lpstr>
      <vt:lpstr>Презентация PowerPoint</vt:lpstr>
      <vt:lpstr>Актуальность</vt:lpstr>
      <vt:lpstr>         Паспорт проекта</vt:lpstr>
      <vt:lpstr>Этапы проекта</vt:lpstr>
      <vt:lpstr>Цель</vt:lpstr>
      <vt:lpstr>Задачи</vt:lpstr>
      <vt:lpstr>            Ожидаемые результаты</vt:lpstr>
      <vt:lpstr>Тематические блоки детских проектов. Деятельный подход. Принцип работы  «От простого к сложному»</vt:lpstr>
      <vt:lpstr>Педагогический информационно - познавательный проект «Хлеб – всему голова» , Детский проект «книга пословиц и поговорок о хлебе»</vt:lpstr>
      <vt:lpstr>Детский проект «Книга пословиц и поговорок о хлебе»</vt:lpstr>
      <vt:lpstr>Детский проект «Книга пословиц и поговорок о хлебе»</vt:lpstr>
      <vt:lpstr>      Детский проект «Книга пословиц и поговорок о хлебе»</vt:lpstr>
      <vt:lpstr>          Наши фотографии Презентация «Как хлеб на стол к нам попадает»</vt:lpstr>
      <vt:lpstr>     коллективная работа на тему ««Откуда к нам хлеб пришёл» </vt:lpstr>
      <vt:lpstr>Рисование пейзажа на тему: «Ах, поле, русское поле» </vt:lpstr>
      <vt:lpstr>Составление рассказа по картинкам на тему: «От зернышка до булочки» </vt:lpstr>
      <vt:lpstr>лепка  «У самовара» </vt:lpstr>
      <vt:lpstr>Детский проект. Выступление на тему: «Моя страница»</vt:lpstr>
      <vt:lpstr>Детский проект на тему: «Моя страница», изготовление книги</vt:lpstr>
      <vt:lpstr>Детский проект. Выставка детских работ «Моя страница»</vt:lpstr>
      <vt:lpstr>Интеллектуальная викторина «Хлеб – всему голова» </vt:lpstr>
      <vt:lpstr>Интеллектуальная викторина «Хлеб – всему голова» </vt:lpstr>
      <vt:lpstr>Интеллектуальная викторина «Хлеб – всему голова» </vt:lpstr>
      <vt:lpstr>Список литературы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RePack by Diakov</dc:creator>
  <cp:lastModifiedBy>Татьяна Павловна</cp:lastModifiedBy>
  <cp:revision>82</cp:revision>
  <dcterms:created xsi:type="dcterms:W3CDTF">2022-02-12T08:34:29Z</dcterms:created>
  <dcterms:modified xsi:type="dcterms:W3CDTF">2022-05-23T10:52:42Z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