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3" r:id="rId3"/>
    <p:sldId id="280" r:id="rId4"/>
    <p:sldId id="258" r:id="rId5"/>
    <p:sldId id="265" r:id="rId6"/>
    <p:sldId id="266" r:id="rId7"/>
    <p:sldId id="285" r:id="rId8"/>
    <p:sldId id="267" r:id="rId9"/>
    <p:sldId id="286" r:id="rId10"/>
    <p:sldId id="270" r:id="rId11"/>
    <p:sldId id="268" r:id="rId12"/>
    <p:sldId id="287" r:id="rId13"/>
    <p:sldId id="299" r:id="rId14"/>
    <p:sldId id="288" r:id="rId15"/>
    <p:sldId id="300" r:id="rId16"/>
    <p:sldId id="272" r:id="rId1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931E3E-7D1E-478E-9FFE-EAFF0C45FE2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B58F91-23ED-4ADB-866B-BD9CCB15259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7BF3F6-F0EB-42E8-B153-4FAF6D27DC0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DF8757-33AF-4E7F-98F6-A2BF5A25D4C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7456BCA-BE76-41D4-AAD0-0ED665D52B7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4144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C733BD-2DB4-4593-8109-766D6C00E2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DF7B6D-3636-4B6A-A7F4-037237608AD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>
            <a:extLst>
              <a:ext uri="{FF2B5EF4-FFF2-40B4-BE49-F238E27FC236}">
                <a16:creationId xmlns:a16="http://schemas.microsoft.com/office/drawing/2014/main" id="{63032A4D-D823-42B4-8FF2-3B4CD2A545D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59159-E9A2-4E3A-A829-EA98B46E899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168785-A6BE-4A8C-BDF8-D1CF2591E7A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6C042-DC94-4EDC-9C24-1AE0A7CFC4D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C9251B7-738A-4DFF-B367-3AE3E5E8B7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CD715-8815-46FE-A5C9-E6AD62EB5F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66C904-38A3-4692-A714-CA3481DB0652}" type="slidenum">
              <a:t>3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43FC535-06F1-456D-959E-48935D2D82D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E248393-58D1-4DA4-B5DC-454EFC724B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DB20F8-4261-496C-B047-06A081D5E6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CB4CDE2-CA19-4FA5-BFC3-64BCD0C45393}" type="slidenum">
              <a:t>4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602F64F-E78E-4AD7-9C37-CAAC63EEAD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D433A86-33F6-46A8-B4AD-A54CB9527B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8FBAE-B494-47ED-A161-461717EB40D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6978530-7E1E-4250-9B13-8B64E3169F09}" type="slidenum">
              <a:t>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0122536-CE24-4CC4-9D9D-D2AEE033B6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08EB4BC-9298-43FC-A8BD-9F51549B06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B4EF2-F21B-454B-96E5-067CF3D2762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A2AA6-C1C7-4E15-AEB6-DADFCC15C677}" type="slidenum">
              <a:t>7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1641D9-52A3-497C-A3B5-598E8E00F6F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48CC2A2-FB8A-452A-A774-FC29C6B905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461B32-2D54-4185-9D6B-4D91A226726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B4F982F-4728-4411-A367-12241179D0BC}" type="slidenum">
              <a:t>9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BC8D5AE-D916-470C-85B7-166BBC63FA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208E55C-8DEC-4915-8E26-4C2555A6E5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92E88-F1B2-4233-938A-FFDC0A2937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5D9A94-A402-42E4-A9FC-4B21AD4C99E7}" type="slidenum">
              <a:t>10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F71285E-F71C-4F02-B88A-F00B57D28F1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EDDC28-EB4F-40D8-A715-A39996DC04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4FBBA-A650-44AB-A055-26F52BFA8C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8E35FB-3C5A-4E22-B3C5-CAE56D96804D}" type="slidenum">
              <a:t>15</a:t>
            </a:fld>
            <a:endParaRPr lang="ru-RU"/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428BEF2-B3E3-42A4-8E8D-B4C9391F784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04FDEC-E9B5-47BE-B7A7-310C1A4BB4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ru-RU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EFBFF-3BE9-416D-88DD-B8C612CAB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ECD9FE-AB10-4291-BAC2-2605D7455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8FDF7-BC16-4B91-9944-1DBC4A75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60140-D2F7-4CAA-AF9C-6A9EA3E1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4B74B-7B3F-4F4F-B8FF-85E99F4F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386C4D-E228-42A1-8422-BFED676483E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4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5AEF7-5ACB-4D9E-8A87-53F2E94B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FF730B-5C9C-4CBB-9AF0-1F254B63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C4402D-7A23-4729-B727-373B2C5C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AEFD0-D9A4-4AC9-B516-B743EC1C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D84F2-76F8-4725-B69C-324BF4DE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1B8BBE-DE1D-42CC-BEB9-B4B215818CE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5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07D596-59AE-4116-80CA-5AC9C95F02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9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C673C2-F8B0-4539-A664-B58D6A3F6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9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FE952-55BE-4FD9-8A5B-24D13DD8A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B95578-666A-44D3-9A18-99D00301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0C959-C139-4508-9108-6DF7985F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70576C-D81A-4E92-910A-6FE8F4A3104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1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E75B9-E03B-481F-B7A1-6032E039F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5DADB-CE35-48E9-BD28-C2251AFA2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AA9378-9F95-4134-A284-1226298B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F5EF8-FFF6-4EE8-BC64-6B3E4C53A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EAE83-07F0-437A-A705-8FD857EF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9559A6-417B-402A-947E-B5449485F84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88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14DFD-517F-46C2-A703-EBB437AE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3A4AB-133C-458F-A0C2-D01AB1894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C811F-2944-46A9-A4FC-A6F57B2F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5A5AB-6DDF-4C76-ADEB-224EEDDB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3705B-09FD-49FC-8400-21D49F82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D5F4B2-3C1F-4D11-A081-7EAE72C7CB5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92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9C3A5-5440-4D22-966C-1D36AE03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96F7-B86E-42B7-9E7F-E0D8352E9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8EB94-0FED-4CFA-B7E7-4F77E50C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E13117-D7B8-49AA-96F5-B4162FD1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E50D8-2083-4ADA-BBAB-83D9F13A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246476-04E4-4AA2-A623-984219A127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87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B862D-F566-4BFD-9A71-EE0F6ACC5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04378-48E0-42BA-BE84-9C193C2AC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5FF875-1CDC-4D2A-91CD-44B1223C4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80C281-91C9-4B00-9517-BD470D75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6855FB-B5B4-4F0E-A5C5-4C8B2BA5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BAFF2F-550D-4EA5-B9C3-4B1B0F90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FE6121-FEB6-42F7-85B5-195294E76A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2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8A1D5-F5AD-4A3E-BB58-EA0AE98E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76D69-8986-429A-9AB4-64F88DAAE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3F61B3-E689-40B1-8E58-545CEA07B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FD4B1A-14B7-4199-ABC8-C366F695C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4020CC-1388-47F1-90AA-E219A10E2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6EEDF5-88DB-43F7-879F-AFA75F73D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59510B-3C21-40AD-9446-15FFB44F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7CE98B-E553-482B-A74B-493C2BF6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01B490-4ABF-46A9-9865-703B136760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9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45382-EBC5-426E-8463-74FA8387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A7A889-E312-47FC-BB3E-3A41BFF2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F9026F-538F-4A91-B43D-C2FD4278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821956-854D-4D28-BBE2-24D1C6E9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1BB8A5-C9DC-4AB2-B454-6354188C7D0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09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0D7418-36D4-4361-910C-635BBE67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AD75F-2DB3-49B7-801C-7844515C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CEB94A-F099-4C45-86BC-5C879966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49D588-1A7D-4A11-95F1-A682C063B8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49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EC364-26F7-49D9-A666-650E153B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F91AB-4C41-4CB8-B20A-A9B4231F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9E8477-07FC-42A1-94B0-AE55BD841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2CC318-D434-4B8A-8642-EF7943BA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40D3A-3E85-4F33-819D-A2F460A9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A77863-9578-4147-A73F-F1381C9C9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13CC44-3E4B-495E-8FF6-250F7DB522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9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12730C-F600-496E-A85D-9D5E961D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C3063B-3A61-43B8-940E-D0C96B8F3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8C2A7-5A8E-4E58-8F3E-10065A739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DD6695-E961-44D8-9965-3C010250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FEC48-0A7D-4B81-B50D-AF1C8891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7719BB-921D-488C-A57B-747BC4F1FE1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FD489-1CDB-4C59-898C-54AC6AD18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83CEA6-E96F-4E81-A5D9-61D8B3051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F5EA45-CAA7-48F6-91CA-4B4BAC467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4A2F6B-208E-4C3E-B217-EB8DD4D7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74B12B-84F8-438B-93C6-8CE293BF7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8B8B24-C1C8-4F6C-A100-A92D88FA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5C9477-5735-4AA7-814D-D7C98C8372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C6E94-0CD8-491E-A122-452F1945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5024D3-E2A0-4DC6-AB18-96A9AF6D3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EAE807-BED3-4830-91B8-00E7D29A3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193B8-60DF-4AC7-AD7B-E2A77BAF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C9DC5-ACB3-4EEA-BF09-8E6D4E7A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442A4A-540C-4663-8E99-44A211256A3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06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E08A86-00C5-4453-86B5-2883BFBB3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EDC0E6-4027-4BB8-915B-D3840A8B1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F03508-C4F9-42D9-A541-52E8B0BF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C8BC36-E0F6-4383-90C7-0C7A60A915B0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93355-F520-4615-BAE5-7EC06123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E8AD7-2CBD-4A0C-911E-06F1D986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7A59B6-B060-4F69-A5D6-3C832ED50E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5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3A848-FCDD-4B6B-9AA9-15A9F02C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833D70-045F-4399-BD10-E6AC8116F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3275F-4D73-4F36-BEFC-7F889BCD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90EF94-7BBB-4F6C-ACB4-3609ACAC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14C8C-3CDB-4621-AAF8-F9B53A7A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EF5E62-46FE-4965-A33C-B2C5F4C25FB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99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AB346-B4FB-418A-934B-B1B19637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30BC2B-3B9F-4769-8266-609DD466D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3222FF-8F2E-47DD-80F6-86DA39D80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C2AF75-1E44-4DD2-A1E5-312F859A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EE52D1-3F25-4A96-BFBE-94B714C8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DDB58D-37DB-45C1-8FC7-9FE100B9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A77351-4397-4CEE-BD71-4D436909714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20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8F6D9C-5C48-497C-8DDB-EF7FAFAB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CC378-F319-47BD-96F1-24980AECE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592818-591D-4D0D-9E97-87393978C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B7535C9-CE40-488C-B65E-A7504A55C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EE5B63-5298-42DD-B330-9A2D5F3850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A6DFA2-6DBB-4A39-80C0-73C37153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8EBB23-459E-4CE7-ADA6-277E5DCB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D8028C-5AFB-4353-A5DD-6C26AC4B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C710B0-CDB3-4E61-B5A1-92C9B20E50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BF51E-628F-4D29-99B9-DBF342E7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E49E05-6FCC-4380-9069-A6B73A79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174018-2183-4A41-8868-C2C4A05A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08A7AC-7AC3-48EA-B353-CD196AC5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99D730-00F3-4970-815A-CD8914672C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7323F5-7012-48C3-8B12-9E3F52C6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DEE9BA-1865-4BB8-8FF5-75067FF6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C6E7BE-53AF-450E-93BF-9F107B4E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6DF15C-ACE3-4BF5-8371-C1B51BA0C9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340CC-6598-439A-AC90-56E40B99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2444A-EA1D-4011-A627-A64A55020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FA8F52-DEE5-4CC8-87CE-7A262EF84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E85619-2A8D-4E15-BB3B-190C25F5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EB042F-32B4-4CBA-918C-B5365EF1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236060-DB70-469D-8A75-E36EB33F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183CD0-030F-45AF-B3E1-60B77FFA742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3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0C83C-6879-401B-80D4-1E1324384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206616-46B7-42BF-830F-B6DC79482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AF35C0-C6D7-44F8-BCB5-2A77E4F3A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E7F9F0-7A65-4B19-A3C0-6C59908F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441D2B-323D-4A80-A1D5-8CD68A80A262}" type="datetime1">
              <a:rPr lang="ru-RU" smtClean="0"/>
              <a:pPr lvl="0"/>
              <a:t>08.02.2022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9048AB-14D0-4C1B-80A4-A766D41E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68333A-D028-486A-966C-FF643486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5D640D-8EB4-4249-A2A9-14F7BE471A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8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>
            <a:extLst>
              <a:ext uri="{FF2B5EF4-FFF2-40B4-BE49-F238E27FC236}">
                <a16:creationId xmlns:a16="http://schemas.microsoft.com/office/drawing/2014/main" id="{DFE43951-8549-4738-9511-2061ABE7E4F5}"/>
              </a:ext>
            </a:extLst>
          </p:cNvPr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Полилиния 7">
            <a:extLst>
              <a:ext uri="{FF2B5EF4-FFF2-40B4-BE49-F238E27FC236}">
                <a16:creationId xmlns:a16="http://schemas.microsoft.com/office/drawing/2014/main" id="{9AD8F4DC-4423-449A-8D96-DB06C853889F}"/>
              </a:ext>
            </a:extLst>
          </p:cNvPr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D19C0376-1F00-469C-A924-F714D65F7B81}"/>
              </a:ext>
            </a:extLst>
          </p:cNvPr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Полилиния 11">
              <a:extLst>
                <a:ext uri="{FF2B5EF4-FFF2-40B4-BE49-F238E27FC236}">
                  <a16:creationId xmlns:a16="http://schemas.microsoft.com/office/drawing/2014/main" id="{98FC11E9-06D4-422B-A3F1-45305656165B}"/>
                </a:ext>
              </a:extLst>
            </p:cNvPr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Полилиния 12">
              <a:extLst>
                <a:ext uri="{FF2B5EF4-FFF2-40B4-BE49-F238E27FC236}">
                  <a16:creationId xmlns:a16="http://schemas.microsoft.com/office/drawing/2014/main" id="{B175BD81-0931-44CC-99E7-7A0EF367788D}"/>
                </a:ext>
              </a:extLst>
            </p:cNvPr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A29DE573-BE33-46A2-AE86-4555B35E95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520" y="1371599"/>
            <a:ext cx="7851240" cy="1828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0" rIns="18360" bIns="0" anchor="b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8" name="Дата 29">
            <a:extLst>
              <a:ext uri="{FF2B5EF4-FFF2-40B4-BE49-F238E27FC236}">
                <a16:creationId xmlns:a16="http://schemas.microsoft.com/office/drawing/2014/main" id="{CE5469CB-EC77-4E1D-9CEC-9F8270D4E22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5441D2B-323D-4A80-A1D5-8CD68A80A262}" type="datetime1">
              <a:rPr lang="ru-RU"/>
              <a:pPr lvl="0"/>
              <a:t>08.02.2022</a:t>
            </a:fld>
            <a:endParaRPr lang="ru-RU"/>
          </a:p>
        </p:txBody>
      </p:sp>
      <p:sp>
        <p:nvSpPr>
          <p:cNvPr id="9" name="Нижний колонтитул 18">
            <a:extLst>
              <a:ext uri="{FF2B5EF4-FFF2-40B4-BE49-F238E27FC236}">
                <a16:creationId xmlns:a16="http://schemas.microsoft.com/office/drawing/2014/main" id="{B25A1921-361B-4371-A4BC-F17F2FE929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0" name="Номер слайда 26">
            <a:extLst>
              <a:ext uri="{FF2B5EF4-FFF2-40B4-BE49-F238E27FC236}">
                <a16:creationId xmlns:a16="http://schemas.microsoft.com/office/drawing/2014/main" id="{8604FE5F-1609-4F56-A318-952BC311B31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6733759-40FC-47D4-941D-D0AD3856E341}" type="slidenum">
              <a:t>‹#›</a:t>
            </a:fld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F2182562-CFB5-406D-9EE8-7B17DA7E6F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5600" b="1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>
            <a:extLst>
              <a:ext uri="{FF2B5EF4-FFF2-40B4-BE49-F238E27FC236}">
                <a16:creationId xmlns:a16="http://schemas.microsoft.com/office/drawing/2014/main" id="{63D762A8-B2D2-4704-857D-8D203FB63069}"/>
              </a:ext>
            </a:extLst>
          </p:cNvPr>
          <p:cNvSpPr/>
          <p:nvPr/>
        </p:nvSpPr>
        <p:spPr>
          <a:xfrm>
            <a:off x="-9360" y="-7200"/>
            <a:ext cx="9162720" cy="1041119"/>
          </a:xfrm>
          <a:custGeom>
            <a:avLst/>
            <a:gdLst>
              <a:gd name="f0" fmla="val 0"/>
              <a:gd name="f1" fmla="val 5772"/>
              <a:gd name="f2" fmla="val 656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213"/>
              <a:gd name="f17" fmla="val 5670"/>
              <a:gd name="f18" fmla="val 257"/>
              <a:gd name="f19" fmla="val 5016"/>
              <a:gd name="f20" fmla="val 441"/>
              <a:gd name="f21" fmla="val 4302"/>
              <a:gd name="f22" fmla="val 439"/>
              <a:gd name="f23" fmla="val 3588"/>
              <a:gd name="f24" fmla="val 437"/>
              <a:gd name="f25" fmla="val 2205"/>
              <a:gd name="f26" fmla="val 165"/>
              <a:gd name="f27" fmla="val 1488"/>
              <a:gd name="f28" fmla="val 201"/>
              <a:gd name="f29" fmla="val 750"/>
              <a:gd name="f30" fmla="val 209"/>
              <a:gd name="f31" fmla="val 270"/>
              <a:gd name="f32" fmla="val 48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772" h="656">
                <a:moveTo>
                  <a:pt x="f3" y="f4"/>
                </a:moveTo>
                <a:lnTo>
                  <a:pt x="f5" y="f0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0" y="f2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Полилиния 7">
            <a:extLst>
              <a:ext uri="{FF2B5EF4-FFF2-40B4-BE49-F238E27FC236}">
                <a16:creationId xmlns:a16="http://schemas.microsoft.com/office/drawing/2014/main" id="{3993505A-2447-4D94-A9E9-1828BA2287B5}"/>
              </a:ext>
            </a:extLst>
          </p:cNvPr>
          <p:cNvSpPr/>
          <p:nvPr/>
        </p:nvSpPr>
        <p:spPr>
          <a:xfrm>
            <a:off x="4381560" y="-7200"/>
            <a:ext cx="4762079" cy="637920"/>
          </a:xfrm>
          <a:custGeom>
            <a:avLst/>
            <a:gdLst>
              <a:gd name="f0" fmla="val 0"/>
              <a:gd name="f1" fmla="val 3000"/>
              <a:gd name="f2" fmla="val 595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2778"/>
              <a:gd name="f11" fmla="val 279"/>
              <a:gd name="f12" fmla="val 186"/>
              <a:gd name="f13" fmla="val 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000" h="595">
                <a:moveTo>
                  <a:pt x="f0" y="f0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2"/>
                  <a:pt x="f10" y="f11"/>
                  <a:pt x="f1" y="f12"/>
                </a:cubicBezTo>
                <a:lnTo>
                  <a:pt x="f1" y="f13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A0A8"/>
              </a:gs>
              <a:gs pos="100000">
                <a:srgbClr val="008ABF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grpSp>
        <p:nvGrpSpPr>
          <p:cNvPr id="4" name="Группа 1">
            <a:extLst>
              <a:ext uri="{FF2B5EF4-FFF2-40B4-BE49-F238E27FC236}">
                <a16:creationId xmlns:a16="http://schemas.microsoft.com/office/drawing/2014/main" id="{FF35F61F-1C37-4B18-8E19-4BBDE5F1780E}"/>
              </a:ext>
            </a:extLst>
          </p:cNvPr>
          <p:cNvGrpSpPr/>
          <p:nvPr/>
        </p:nvGrpSpPr>
        <p:grpSpPr>
          <a:xfrm>
            <a:off x="-49903" y="640196"/>
            <a:ext cx="9185712" cy="648720"/>
            <a:chOff x="-49903" y="640196"/>
            <a:chExt cx="9185712" cy="648720"/>
          </a:xfrm>
        </p:grpSpPr>
        <p:sp>
          <p:nvSpPr>
            <p:cNvPr id="5" name="Полилиния 11">
              <a:extLst>
                <a:ext uri="{FF2B5EF4-FFF2-40B4-BE49-F238E27FC236}">
                  <a16:creationId xmlns:a16="http://schemas.microsoft.com/office/drawing/2014/main" id="{F8E1E6C5-C686-41A6-96E5-40A52D98CE85}"/>
                </a:ext>
              </a:extLst>
            </p:cNvPr>
            <p:cNvSpPr/>
            <p:nvPr/>
          </p:nvSpPr>
          <p:spPr>
            <a:xfrm rot="164400">
              <a:off x="-49903" y="640196"/>
              <a:ext cx="9162720" cy="648720"/>
            </a:xfrm>
            <a:custGeom>
              <a:avLst/>
              <a:gdLst>
                <a:gd name="f0" fmla="val 0"/>
                <a:gd name="f1" fmla="val 5772"/>
                <a:gd name="f2" fmla="val 1055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4110"/>
                <a:gd name="f13" fmla="val 1008"/>
                <a:gd name="f14" fmla="val 4804"/>
                <a:gd name="f15" fmla="val 961"/>
                <a:gd name="f16" fmla="val 5426"/>
                <a:gd name="f17" fmla="val 21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72" h="1055">
                  <a:moveTo>
                    <a:pt x="f0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2"/>
                    <a:pt x="f12" y="f13"/>
                  </a:cubicBezTo>
                  <a:cubicBezTo>
                    <a:pt x="f14" y="f15"/>
                    <a:pt x="f16" y="f17"/>
                    <a:pt x="f1" y="f0"/>
                  </a:cubicBezTo>
                </a:path>
              </a:pathLst>
            </a:custGeom>
            <a:noFill/>
            <a:ln w="10800">
              <a:solidFill>
                <a:srgbClr val="008ABF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  <p:sp>
          <p:nvSpPr>
            <p:cNvPr id="6" name="Полилиния 12">
              <a:extLst>
                <a:ext uri="{FF2B5EF4-FFF2-40B4-BE49-F238E27FC236}">
                  <a16:creationId xmlns:a16="http://schemas.microsoft.com/office/drawing/2014/main" id="{0A9A80DA-8127-4959-804F-19CD998FE262}"/>
                </a:ext>
              </a:extLst>
            </p:cNvPr>
            <p:cNvSpPr/>
            <p:nvPr/>
          </p:nvSpPr>
          <p:spPr>
            <a:xfrm rot="164400">
              <a:off x="-39511" y="714365"/>
              <a:ext cx="9175320" cy="529920"/>
            </a:xfrm>
            <a:custGeom>
              <a:avLst/>
              <a:gdLst>
                <a:gd name="f0" fmla="val 0"/>
                <a:gd name="f1" fmla="val 5766"/>
                <a:gd name="f2" fmla="val 854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4122"/>
                <a:gd name="f14" fmla="val 816"/>
                <a:gd name="f15" fmla="val 4810"/>
                <a:gd name="f16" fmla="val 778"/>
                <a:gd name="f17" fmla="val 5424"/>
                <a:gd name="f18" fmla="val 17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766" h="854">
                  <a:moveTo>
                    <a:pt x="f0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2"/>
                    <a:pt x="f13" y="f14"/>
                  </a:cubicBezTo>
                  <a:cubicBezTo>
                    <a:pt x="f15" y="f16"/>
                    <a:pt x="f17" y="f18"/>
                    <a:pt x="f1" y="f0"/>
                  </a:cubicBezTo>
                </a:path>
              </a:pathLst>
            </a:custGeom>
            <a:noFill/>
            <a:ln w="9360">
              <a:solidFill>
                <a:srgbClr val="009DD9">
                  <a:alpha val="56000"/>
                </a:srgbClr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Arial" pitchFamily="2"/>
              </a:endParaRPr>
            </a:p>
          </p:txBody>
        </p:sp>
      </p:grp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F42D320-F446-43ED-80A5-42E68E621E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8AEC8ADD-412E-4FEA-A3B6-B6BB7825FA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Дата 3">
            <a:extLst>
              <a:ext uri="{FF2B5EF4-FFF2-40B4-BE49-F238E27FC236}">
                <a16:creationId xmlns:a16="http://schemas.microsoft.com/office/drawing/2014/main" id="{D950FBA7-227B-4EAB-A28A-CF472219DB6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6C8BC36-E0F6-4383-90C7-0C7A60A915B0}" type="datetime1">
              <a:rPr lang="ru-RU"/>
              <a:pPr lvl="0"/>
              <a:t>08.02.2022</a:t>
            </a:fld>
            <a:endParaRPr lang="ru-RU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1857F694-4269-45AE-AD18-E4A200C2DB0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666880" y="6356520"/>
            <a:ext cx="33523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603CEE3-E513-4199-9755-B1CB8C76F4D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924680" y="6356520"/>
            <a:ext cx="76175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onstanti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EB787EE-EA6E-471A-BA5D-E6096127269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ru-RU" sz="5000" b="0" i="0" u="none" strike="noStrike" kern="1200" spc="0">
          <a:ln>
            <a:noFill/>
          </a:ln>
          <a:solidFill>
            <a:srgbClr val="04617B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8pPr>
      <a:lvl9pPr marL="0" marR="0" lvl="0" indent="0" algn="l" rtl="0" hangingPunct="1">
        <a:spcBef>
          <a:spcPts val="519"/>
        </a:spcBef>
        <a:spcAft>
          <a:spcPts val="1417"/>
        </a:spcAft>
        <a:buClr>
          <a:srgbClr val="0BD0D9"/>
        </a:buClr>
        <a:buSzPct val="95000"/>
        <a:buFont typeface="Wingdings 2"/>
        <a:buChar char=""/>
        <a:tabLst/>
        <a:defRPr lang="ru-RU" sz="2600" b="0" i="0" u="none" strike="noStrike" kern="1200" spc="0">
          <a:ln>
            <a:noFill/>
          </a:ln>
          <a:solidFill>
            <a:srgbClr val="000000"/>
          </a:solidFill>
          <a:latin typeface="Constantia" pitchFamily="18"/>
          <a:ea typeface="Microsoft YaHei" pitchFamily="2"/>
          <a:cs typeface="Ari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DCBCC3C-E39F-40F8-907E-ACBBF0465D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33552" y="2098185"/>
            <a:ext cx="6907212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Интеллектуальные игры и технологии в речевом развитии дошкольников</a:t>
            </a: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ЗПР</a:t>
            </a:r>
          </a:p>
        </p:txBody>
      </p:sp>
      <p:pic>
        <p:nvPicPr>
          <p:cNvPr id="8195" name="Picture 3" descr="C:\Users\Пользователь\Desktop\за компом.png">
            <a:extLst>
              <a:ext uri="{FF2B5EF4-FFF2-40B4-BE49-F238E27FC236}">
                <a16:creationId xmlns:a16="http://schemas.microsoft.com/office/drawing/2014/main" id="{886D1B4A-2509-4157-8B3B-23858602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585" y="3639664"/>
            <a:ext cx="2614370" cy="223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7">
            <a:extLst>
              <a:ext uri="{FF2B5EF4-FFF2-40B4-BE49-F238E27FC236}">
                <a16:creationId xmlns:a16="http://schemas.microsoft.com/office/drawing/2014/main" id="{EFE2C60A-57E3-4EFD-B449-A8B9ADA6E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047" y="5876925"/>
            <a:ext cx="78793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 подготовила: учитель-дефектолог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Моругина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Е.Т.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069" y="656389"/>
            <a:ext cx="7570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№78»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«Два и пять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EFC34-694C-4C30-BE84-9F88956C91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61675" y="1202603"/>
            <a:ext cx="7467600" cy="725488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l" hangingPunct="1"/>
            <a:r>
              <a:rPr lang="ru-RU" sz="3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«Два и пять»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E716E-ADE8-4E1D-8F6A-B495861E7C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1" y="1772239"/>
            <a:ext cx="8691513" cy="4701586"/>
          </a:xfrm>
        </p:spPr>
        <p:txBody>
          <a:bodyPr wrap="square" lIns="90000" tIns="45000" rIns="90000" bIns="45000" anchor="t">
            <a:noAutofit/>
          </a:bodyPr>
          <a:lstStyle/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научить согласовывать существительные с числительными, употреблять их в речи.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endParaRPr lang="ru-RU" sz="2600" dirty="0">
              <a:solidFill>
                <a:srgbClr val="000000"/>
              </a:solidFill>
              <a:latin typeface="Constantia" pitchFamily="34"/>
              <a:cs typeface="Arial" pitchFamily="34"/>
            </a:endParaRPr>
          </a:p>
        </p:txBody>
      </p:sp>
      <p:pic>
        <p:nvPicPr>
          <p:cNvPr id="7170" name="Picture 2" descr="Lenagold - Клипарт - Елка 13">
            <a:extLst>
              <a:ext uri="{FF2B5EF4-FFF2-40B4-BE49-F238E27FC236}">
                <a16:creationId xmlns:a16="http://schemas.microsoft.com/office/drawing/2014/main" id="{B9348407-C9D1-4AC1-BD83-DEF5AB5AB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8" y="2839463"/>
            <a:ext cx="3278810" cy="37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E6776-1E45-4C81-A8A6-1AD275FA51B8}"/>
              </a:ext>
            </a:extLst>
          </p:cNvPr>
          <p:cNvSpPr txBox="1"/>
          <p:nvPr/>
        </p:nvSpPr>
        <p:spPr>
          <a:xfrm>
            <a:off x="1480009" y="3275766"/>
            <a:ext cx="213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67B5F-0E8C-42B4-9208-71B04480A22C}"/>
              </a:ext>
            </a:extLst>
          </p:cNvPr>
          <p:cNvSpPr txBox="1"/>
          <p:nvPr/>
        </p:nvSpPr>
        <p:spPr>
          <a:xfrm>
            <a:off x="7156516" y="3275766"/>
            <a:ext cx="213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спект НОД для старшей группы &amp;quot;Предлоги&amp;quot;">
            <a:extLst>
              <a:ext uri="{FF2B5EF4-FFF2-40B4-BE49-F238E27FC236}">
                <a16:creationId xmlns:a16="http://schemas.microsoft.com/office/drawing/2014/main" id="{64A9811D-A9F3-459C-84AC-10003C1E76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9" b="19666"/>
          <a:stretch/>
        </p:blipFill>
        <p:spPr bwMode="auto">
          <a:xfrm>
            <a:off x="1872333" y="3056267"/>
            <a:ext cx="5353070" cy="357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24AB5-55B2-4791-9737-F305DDA0100D}"/>
              </a:ext>
            </a:extLst>
          </p:cNvPr>
          <p:cNvSpPr txBox="1"/>
          <p:nvPr/>
        </p:nvSpPr>
        <p:spPr>
          <a:xfrm>
            <a:off x="377069" y="1732828"/>
            <a:ext cx="8389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понимать значение предлогов: на, в, за, под, к, от, по, около, и т.д.; дифференцировать предлоги: на – в, на – под; правильно употреблять их в речи; составлять предложения с предлогами по демонстрации действий, по сюжетным и предметным картинкам, по схеме предлога.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6D990-11D6-4AD7-82B6-5E975821959D}"/>
              </a:ext>
            </a:extLst>
          </p:cNvPr>
          <p:cNvSpPr txBox="1"/>
          <p:nvPr/>
        </p:nvSpPr>
        <p:spPr>
          <a:xfrm>
            <a:off x="1305610" y="1148053"/>
            <a:ext cx="6532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предлоги</a:t>
            </a:r>
          </a:p>
        </p:txBody>
      </p:sp>
    </p:spTree>
    <p:extLst>
      <p:ext uri="{BB962C8B-B14F-4D97-AF65-F5344CB8AC3E}">
        <p14:creationId xmlns:p14="http://schemas.microsoft.com/office/powerpoint/2010/main" val="47433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>
            <a:extLst>
              <a:ext uri="{FF2B5EF4-FFF2-40B4-BE49-F238E27FC236}">
                <a16:creationId xmlns:a16="http://schemas.microsoft.com/office/drawing/2014/main" id="{9165A16E-C465-4CB0-A6EC-08AE008B8D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7464" y="1180021"/>
            <a:ext cx="7781925" cy="6318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838200" indent="-838200" algn="ctr" eaLnBrk="1" hangingPunct="1"/>
            <a:r>
              <a:rPr lang="ru-RU" altLang="ru-RU" sz="3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во времени</a:t>
            </a:r>
          </a:p>
        </p:txBody>
      </p:sp>
      <p:sp>
        <p:nvSpPr>
          <p:cNvPr id="22531" name="Текст 6">
            <a:extLst>
              <a:ext uri="{FF2B5EF4-FFF2-40B4-BE49-F238E27FC236}">
                <a16:creationId xmlns:a16="http://schemas.microsoft.com/office/drawing/2014/main" id="{82537029-B954-4A9B-BF27-0DD73C6303C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99195" y="1808386"/>
            <a:ext cx="7994780" cy="789951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alt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быстро запомнить название дней недели и название месяцев, их последовательность.</a:t>
            </a:r>
          </a:p>
          <a:p>
            <a:pPr marL="0" indent="0" eaLnBrk="1" hangingPunct="1">
              <a:lnSpc>
                <a:spcPct val="80000"/>
              </a:lnSpc>
            </a:pP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18" name="Picture 2" descr="Обучающая доска Календарь с часами (учим время, дни недели, месяцы, времена  года, погода, даты), деревянные часы календарь Монтессори, от 3 х лет, 28 х  28 см Мастер Игрушек — купить в интернет-магазине">
            <a:extLst>
              <a:ext uri="{FF2B5EF4-FFF2-40B4-BE49-F238E27FC236}">
                <a16:creationId xmlns:a16="http://schemas.microsoft.com/office/drawing/2014/main" id="{B3C71653-8271-49B5-8B8A-0FF781FA5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3"/>
          <a:stretch/>
        </p:blipFill>
        <p:spPr bwMode="auto">
          <a:xfrm>
            <a:off x="1998482" y="2460841"/>
            <a:ext cx="5584204" cy="42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ассказы-описания - Картинка 28998-45">
            <a:extLst>
              <a:ext uri="{FF2B5EF4-FFF2-40B4-BE49-F238E27FC236}">
                <a16:creationId xmlns:a16="http://schemas.microsoft.com/office/drawing/2014/main" id="{39553EBE-2FED-4EF0-820A-E061A866C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0"/>
          <a:stretch/>
        </p:blipFill>
        <p:spPr bwMode="auto">
          <a:xfrm>
            <a:off x="443059" y="3485237"/>
            <a:ext cx="8189486" cy="21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53F259-3BD7-4A5F-B7C1-D53E30D0190D}"/>
              </a:ext>
            </a:extLst>
          </p:cNvPr>
          <p:cNvSpPr txBox="1"/>
          <p:nvPr/>
        </p:nvSpPr>
        <p:spPr>
          <a:xfrm>
            <a:off x="443059" y="2161798"/>
            <a:ext cx="8295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составлять небольшие рассказы-описания с опорой на  схему.</a:t>
            </a:r>
          </a:p>
          <a:p>
            <a:pPr algn="just"/>
            <a:r>
              <a:rPr lang="ru-RU" sz="2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6E5AD-E36B-4230-948F-9B5217BA6C4A}"/>
              </a:ext>
            </a:extLst>
          </p:cNvPr>
          <p:cNvSpPr txBox="1"/>
          <p:nvPr/>
        </p:nvSpPr>
        <p:spPr>
          <a:xfrm>
            <a:off x="617454" y="1453912"/>
            <a:ext cx="7946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Описательны рассказ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7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776BA0-EA63-4B16-A298-80B3BBCCC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39" y="772111"/>
            <a:ext cx="90238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рассказа «Здравствуй, зимушка – зима!»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747" name="Рисунок 5" descr="пересказ рассказа с помощью мнемотехники">
            <a:extLst>
              <a:ext uri="{FF2B5EF4-FFF2-40B4-BE49-F238E27FC236}">
                <a16:creationId xmlns:a16="http://schemas.microsoft.com/office/drawing/2014/main" id="{05EDB07E-D04F-4708-919C-3336577BC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9" y="1231724"/>
            <a:ext cx="7648379" cy="557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F01F35-8756-45C3-B965-0C2A6286F5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0450" y="2368796"/>
            <a:ext cx="8229600" cy="4389437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 hangingPunct="1">
              <a:spcBef>
                <a:spcPts val="519"/>
              </a:spcBef>
              <a:spcAft>
                <a:spcPts val="1417"/>
              </a:spcAft>
            </a:pPr>
            <a:endParaRPr lang="ru-RU" sz="2600" dirty="0">
              <a:solidFill>
                <a:srgbClr val="000000"/>
              </a:solidFill>
              <a:latin typeface="Constantia" pitchFamily="34"/>
            </a:endParaRPr>
          </a:p>
          <a:p>
            <a:pPr lvl="0" algn="ctr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B0E18037-2E80-40DC-AE97-C67087E72D1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388" y="1145865"/>
            <a:ext cx="8518525" cy="48148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Федеральном Государственном Стандарте ДО  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7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27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</a:t>
            </a:r>
            <a:r>
              <a:rPr lang="ru-RU" altLang="ru-RU" sz="27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altLang="ru-RU" sz="2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выделено как основная </a:t>
            </a:r>
            <a:r>
              <a:rPr lang="ru-RU" altLang="ru-RU" sz="2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область</a:t>
            </a:r>
            <a:r>
              <a:rPr lang="ru-RU" altLang="ru-RU" sz="27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alt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Речь является основанием для развития всех остальных видов детской деятельности: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общения,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познания,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познавательно-исследовательской и даже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игровой. </a:t>
            </a:r>
          </a:p>
          <a:p>
            <a:pPr algn="ctr">
              <a:lnSpc>
                <a:spcPct val="80000"/>
              </a:lnSpc>
              <a:buNone/>
            </a:pPr>
            <a:r>
              <a:rPr lang="ru-RU" altLang="ru-RU" sz="2700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связи с этим, непосредственно само </a:t>
            </a:r>
            <a:r>
              <a:rPr lang="ru-RU" alt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 детей должно быть актуальным в работе всех педагогов ДОУ.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C45234-9F77-4999-89CC-2DE68E1551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3826" y="1196975"/>
            <a:ext cx="7607432" cy="5127625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Monotype Corsiva" pitchFamily="66"/>
              </a:rPr>
              <a:t>         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ребёнка осуществляется на основе: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освоения предметных действий;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познавательного развития;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игровой деятельности;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трудовой деятельности;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других видов детской деятельности (рисование, лепка, аппликация, конструирование);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общения со взрослыми и детьми.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</a:pPr>
            <a:endParaRPr lang="ru-RU" sz="2600" dirty="0">
              <a:solidFill>
                <a:srgbClr val="000000"/>
              </a:solidFill>
              <a:latin typeface="Constantia" pitchFamily="34"/>
            </a:endParaRPr>
          </a:p>
          <a:p>
            <a:pPr lvl="0" hangingPunct="1">
              <a:spcBef>
                <a:spcPts val="519"/>
              </a:spcBef>
              <a:spcAft>
                <a:spcPts val="1417"/>
              </a:spcAft>
            </a:pPr>
            <a:endParaRPr lang="ru-RU" sz="2600" dirty="0">
              <a:solidFill>
                <a:srgbClr val="000000"/>
              </a:solidFill>
              <a:latin typeface="Constantia" pitchFamily="34"/>
            </a:endParaRPr>
          </a:p>
          <a:p>
            <a:pPr lvl="0" hangingPunct="1">
              <a:spcBef>
                <a:spcPts val="519"/>
              </a:spcBef>
              <a:spcAft>
                <a:spcPts val="1417"/>
              </a:spcAft>
            </a:pPr>
            <a:endParaRPr lang="ru-RU" sz="2600" dirty="0">
              <a:solidFill>
                <a:srgbClr val="000000"/>
              </a:solidFill>
              <a:latin typeface="Constantia" pitchFamily="34"/>
            </a:endParaRPr>
          </a:p>
        </p:txBody>
      </p:sp>
    </p:spTree>
  </p:cSld>
  <p:clrMapOvr>
    <a:masterClrMapping/>
  </p:clrMapOvr>
  <p:transition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гры на формирование грамматического строя речи  детей с ЗПР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B0213-EAFE-49A4-9438-86527EB1A9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1232751"/>
            <a:ext cx="8229600" cy="737451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 hangingPunct="1"/>
            <a:r>
              <a:rPr lang="ru-RU" sz="3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речи для детей с ЗПР</a:t>
            </a:r>
          </a:p>
        </p:txBody>
      </p:sp>
      <p:pic>
        <p:nvPicPr>
          <p:cNvPr id="4" name="Содержимое 3">
            <a:extLst>
              <a:ext uri="{FF2B5EF4-FFF2-40B4-BE49-F238E27FC236}">
                <a16:creationId xmlns:a16="http://schemas.microsoft.com/office/drawing/2014/main" id="{ACD1CEE1-03E4-41EB-99F2-83F1B06700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3881" y="2111604"/>
            <a:ext cx="6382067" cy="4364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&#10;&#10;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BF8FE-2C5B-48AE-98C5-5C32A1E721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5988" y="549275"/>
            <a:ext cx="8228012" cy="1798638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l" hangingPunct="1"/>
            <a: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  <a:t/>
            </a:r>
            <a:b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</a:br>
            <a: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  <a:t/>
            </a:r>
            <a:b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</a:br>
            <a: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  <a:t/>
            </a:r>
            <a:b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</a:br>
            <a: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  <a:t/>
            </a:r>
            <a:br>
              <a:rPr lang="ru-RU" sz="31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</a:br>
            <a:r>
              <a:rPr lang="ru-RU" sz="54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  <a:t/>
            </a:r>
            <a:br>
              <a:rPr lang="ru-RU" sz="5400" i="0" dirty="0">
                <a:solidFill>
                  <a:srgbClr val="04617B"/>
                </a:solidFill>
                <a:latin typeface="Monotype Corsiva" pitchFamily="66"/>
                <a:cs typeface="Arial" pitchFamily="34"/>
              </a:rPr>
            </a:br>
            <a:endParaRPr lang="ru-RU" sz="5400" i="0" dirty="0">
              <a:solidFill>
                <a:srgbClr val="04617B"/>
              </a:solidFill>
              <a:latin typeface="Monotype Corsiva" pitchFamily="66"/>
              <a:cs typeface="Arial" pitchFamily="34"/>
            </a:endParaRP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14AF0750-80CE-43F2-8381-B15040063E7E}"/>
              </a:ext>
            </a:extLst>
          </p:cNvPr>
          <p:cNvSpPr/>
          <p:nvPr/>
        </p:nvSpPr>
        <p:spPr>
          <a:xfrm>
            <a:off x="719820" y="1296648"/>
            <a:ext cx="7704360" cy="7987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«Какой? Какая? Какое?»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Microsoft YaHei" pitchFamily="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F3ABE2F0-C370-448D-B1DB-D3DBDEFF01DC}"/>
              </a:ext>
            </a:extLst>
          </p:cNvPr>
          <p:cNvSpPr/>
          <p:nvPr/>
        </p:nvSpPr>
        <p:spPr>
          <a:xfrm>
            <a:off x="575820" y="1852686"/>
            <a:ext cx="7992360" cy="7986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Цель:</a:t>
            </a:r>
            <a:r>
              <a:rPr lang="ru-RU" sz="240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Microsoft YaHei" pitchFamily="2"/>
                <a:cs typeface="Times New Roman" panose="02020603050405020304" pitchFamily="18" charset="0"/>
              </a:rPr>
              <a:t> учить образовывать прилагательные и согласовывать их с существительными в роде, числе, падеже.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CF90D9-FE92-4E79-B48B-7B65B9C2C6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84" y="2743801"/>
            <a:ext cx="3291359" cy="4114199"/>
          </a:xfrm>
          <a:prstGeom prst="rect">
            <a:avLst/>
          </a:prstGeom>
        </p:spPr>
      </p:pic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1A437F-D8C4-4EC7-97E9-9DEB314C2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4" y="1448239"/>
            <a:ext cx="7428322" cy="52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1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071FD-4ED2-4F05-8A75-75E7382FF2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887" y="1311619"/>
            <a:ext cx="8696226" cy="1243946"/>
          </a:xfrm>
        </p:spPr>
        <p:txBody>
          <a:bodyPr wrap="square" lIns="90000" tIns="45000" rIns="90000" bIns="45000" anchor="t">
            <a:noAutofit/>
          </a:bodyPr>
          <a:lstStyle/>
          <a:p>
            <a:pPr lvl="0" hangingPunct="1"/>
            <a:r>
              <a:rPr lang="ru-RU" sz="3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ласково»</a:t>
            </a:r>
            <a:br>
              <a:rPr lang="ru-RU" sz="3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учить образовывать существительные с уменьшительно-ласкательными суффиксами.</a:t>
            </a:r>
            <a:b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4617B"/>
                </a:solidFill>
                <a:latin typeface="Monotype Corsiva" pitchFamily="66"/>
              </a:rPr>
              <a:t/>
            </a:r>
            <a:br>
              <a:rPr lang="ru-RU" sz="2400" i="0" dirty="0">
                <a:solidFill>
                  <a:srgbClr val="04617B"/>
                </a:solidFill>
                <a:latin typeface="Monotype Corsiva" pitchFamily="66"/>
              </a:rPr>
            </a:b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– снежок</a:t>
            </a:r>
            <a:b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Санки - саночки</a:t>
            </a:r>
            <a:b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 - </a:t>
            </a:r>
            <a:r>
              <a:rPr lang="ru-RU" sz="2400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снеговичок</a:t>
            </a: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 - ёлочка</a:t>
            </a:r>
            <a:r>
              <a:rPr lang="ru-RU" sz="2400" i="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0" dirty="0">
              <a:solidFill>
                <a:srgbClr val="0461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казка на ночь про Снеговика. Читать и слушать">
            <a:extLst>
              <a:ext uri="{FF2B5EF4-FFF2-40B4-BE49-F238E27FC236}">
                <a16:creationId xmlns:a16="http://schemas.microsoft.com/office/drawing/2014/main" id="{0225A009-CECD-4CD6-8196-A0ED34D0B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72" y="4509898"/>
            <a:ext cx="996885" cy="155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Сказка на ночь про Снеговика. Читать и слушать">
            <a:extLst>
              <a:ext uri="{FF2B5EF4-FFF2-40B4-BE49-F238E27FC236}">
                <a16:creationId xmlns:a16="http://schemas.microsoft.com/office/drawing/2014/main" id="{5FF05AB4-6212-48D8-B00D-D60849306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73" y="2801291"/>
            <a:ext cx="2090394" cy="32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на тему: &amp;quot;Муниципальное бюджетное дошкольное образовательное  учреждение Центр развития детский сад «Сказка» Конкурс «Новогодний  серпантин» Лексическая тема «Зима»&amp;quot;. Скачать бесплатно и без регистрации.">
            <a:extLst>
              <a:ext uri="{FF2B5EF4-FFF2-40B4-BE49-F238E27FC236}">
                <a16:creationId xmlns:a16="http://schemas.microsoft.com/office/drawing/2014/main" id="{969BE257-43BF-4C70-9F8D-1B96EF9D3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021"/>
            <a:ext cx="9144000" cy="54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7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«Почини сломанные игрушки»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896CC-3A1C-410F-ABB9-5773B34AFD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8288" y="1215137"/>
            <a:ext cx="6278252" cy="720026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 hangingPunct="1"/>
            <a:r>
              <a:rPr lang="ru-RU" sz="36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Почини сломанные игрушки»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CD87A-DC71-4084-911A-36F985BC95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8730" y="1935163"/>
            <a:ext cx="7550869" cy="977719"/>
          </a:xfrm>
        </p:spPr>
        <p:txBody>
          <a:bodyPr wrap="square" lIns="90000" tIns="45000" rIns="90000" bIns="45000" anchor="t">
            <a:noAutofit/>
          </a:bodyPr>
          <a:lstStyle/>
          <a:p>
            <a:pPr lvl="0" hangingPunct="1">
              <a:spcBef>
                <a:spcPts val="519"/>
              </a:spcBef>
              <a:spcAft>
                <a:spcPts val="1417"/>
              </a:spcAft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Закрепление форм  именительного и родительного падежа.</a:t>
            </a:r>
          </a:p>
          <a:p>
            <a:pPr lvl="0" hangingPunct="1">
              <a:spcBef>
                <a:spcPts val="519"/>
              </a:spcBef>
              <a:spcAft>
                <a:spcPts val="1417"/>
              </a:spcAft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1">
              <a:spcBef>
                <a:spcPts val="519"/>
              </a:spcBef>
              <a:spcAft>
                <a:spcPts val="1417"/>
              </a:spcAft>
            </a:pPr>
            <a:endParaRPr lang="ru-RU" sz="2600" dirty="0">
              <a:solidFill>
                <a:srgbClr val="000000"/>
              </a:solidFill>
              <a:latin typeface="Constantia" pitchFamily="34"/>
              <a:cs typeface="Arial" pitchFamily="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ACF03-7B26-4976-A7B4-9FD9A8FD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42961" y="2811653"/>
            <a:ext cx="3146697" cy="379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"/>
  </p:transition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189</Words>
  <Application>Microsoft Office PowerPoint</Application>
  <PresentationFormat>Экран (4:3)</PresentationFormat>
  <Paragraphs>48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Microsoft YaHei</vt:lpstr>
      <vt:lpstr>Arial</vt:lpstr>
      <vt:lpstr>Calibri</vt:lpstr>
      <vt:lpstr>Constantia</vt:lpstr>
      <vt:lpstr>Lucida Sans Unicode</vt:lpstr>
      <vt:lpstr>Monotype Corsiva</vt:lpstr>
      <vt:lpstr>StarSymbol</vt:lpstr>
      <vt:lpstr>Tahoma</vt:lpstr>
      <vt:lpstr>Thorndale</vt:lpstr>
      <vt:lpstr>Times New Roman</vt:lpstr>
      <vt:lpstr>Wingdings 2</vt:lpstr>
      <vt:lpstr>Обычный</vt:lpstr>
      <vt:lpstr>Обычный 1</vt:lpstr>
      <vt:lpstr> Интеллектуальные игры и технологии в речевом развитии дошкольников с ЗПР</vt:lpstr>
      <vt:lpstr>Презентация PowerPoint</vt:lpstr>
      <vt:lpstr>Презентация PowerPoint</vt:lpstr>
      <vt:lpstr>Игры на развитие речи для детей с ЗПР</vt:lpstr>
      <vt:lpstr>     </vt:lpstr>
      <vt:lpstr>Презентация PowerPoint</vt:lpstr>
      <vt:lpstr>«Назови ласково» Цель: учить образовывать существительные с уменьшительно-ласкательными суффиксами.  Снег – снежок Санки - саночки Снеговик - снеговичок Ёлка - ёлочка  </vt:lpstr>
      <vt:lpstr>Презентация PowerPoint</vt:lpstr>
      <vt:lpstr>«Почини сломанные игрушки»</vt:lpstr>
      <vt:lpstr>«Два и пять»</vt:lpstr>
      <vt:lpstr>Презентация PowerPoint</vt:lpstr>
      <vt:lpstr>Путешествие во времени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МБДОУ детский сад компенсирующего вида №4 </dc:title>
  <dc:creator>Пользователь</dc:creator>
  <cp:lastModifiedBy>Татьяна Павловна</cp:lastModifiedBy>
  <cp:revision>7</cp:revision>
  <dcterms:modified xsi:type="dcterms:W3CDTF">2022-02-08T06:35:04Z</dcterms:modified>
</cp:coreProperties>
</file>