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2" r:id="rId4"/>
    <p:sldId id="260" r:id="rId5"/>
    <p:sldId id="284" r:id="rId6"/>
    <p:sldId id="283" r:id="rId7"/>
    <p:sldId id="279" r:id="rId8"/>
    <p:sldId id="263" r:id="rId9"/>
    <p:sldId id="280" r:id="rId10"/>
    <p:sldId id="286" r:id="rId11"/>
    <p:sldId id="285" r:id="rId12"/>
    <p:sldId id="287" r:id="rId13"/>
    <p:sldId id="288" r:id="rId14"/>
    <p:sldId id="291" r:id="rId15"/>
    <p:sldId id="281" r:id="rId16"/>
    <p:sldId id="289" r:id="rId17"/>
    <p:sldId id="290" r:id="rId18"/>
    <p:sldId id="272" r:id="rId19"/>
    <p:sldId id="271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D023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63" autoAdjust="0"/>
    <p:restoredTop sz="94660"/>
  </p:normalViewPr>
  <p:slideViewPr>
    <p:cSldViewPr>
      <p:cViewPr>
        <p:scale>
          <a:sx n="100" d="100"/>
          <a:sy n="100" d="100"/>
        </p:scale>
        <p:origin x="-27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B7F9-ACB3-4DB0-A1DD-938B4E73D21A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C9B7-0F1A-4838-9DB3-F9C947B6DA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B7F9-ACB3-4DB0-A1DD-938B4E73D21A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C9B7-0F1A-4838-9DB3-F9C947B6DA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B7F9-ACB3-4DB0-A1DD-938B4E73D21A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C9B7-0F1A-4838-9DB3-F9C947B6DA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B7F9-ACB3-4DB0-A1DD-938B4E73D21A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C9B7-0F1A-4838-9DB3-F9C947B6DA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B7F9-ACB3-4DB0-A1DD-938B4E73D21A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C9B7-0F1A-4838-9DB3-F9C947B6DA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B7F9-ACB3-4DB0-A1DD-938B4E73D21A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C9B7-0F1A-4838-9DB3-F9C947B6DA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B7F9-ACB3-4DB0-A1DD-938B4E73D21A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C9B7-0F1A-4838-9DB3-F9C947B6DA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B7F9-ACB3-4DB0-A1DD-938B4E73D21A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C9B7-0F1A-4838-9DB3-F9C947B6DA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B7F9-ACB3-4DB0-A1DD-938B4E73D21A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C9B7-0F1A-4838-9DB3-F9C947B6DA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B7F9-ACB3-4DB0-A1DD-938B4E73D21A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C9B7-0F1A-4838-9DB3-F9C947B6DA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B7F9-ACB3-4DB0-A1DD-938B4E73D21A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C9B7-0F1A-4838-9DB3-F9C947B6DA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EB7F9-ACB3-4DB0-A1DD-938B4E73D21A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6C9B7-0F1A-4838-9DB3-F9C947B6DA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rofessional\Desktop\1626993042_30-kartinkin-com-p-fon-zimnie-vidi-sporta-krasivo-30 (2)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14348" y="357166"/>
            <a:ext cx="7894665" cy="6000792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357422" y="2357430"/>
            <a:ext cx="5572164" cy="2277547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               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Проект</a:t>
            </a:r>
            <a:r>
              <a:rPr lang="ru-RU" sz="24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Зимние олимпийские игры</a:t>
            </a:r>
            <a:endParaRPr lang="ru-RU" sz="4000" b="1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Подготовила: воспитатель Мизина О.В.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МДОУ Детский сад № 78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Лепка: «Лыжник»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3200" b="1" i="1" dirty="0" smtClean="0"/>
          </a:p>
          <a:p>
            <a:endParaRPr lang="ru-RU" sz="32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72131" y="1535112"/>
            <a:ext cx="3114669" cy="18224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Professional\Desktop\дет сад\олимпиада\IMG_86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5143536" cy="4500594"/>
          </a:xfrm>
          <a:prstGeom prst="rect">
            <a:avLst/>
          </a:prstGeom>
          <a:noFill/>
        </p:spPr>
      </p:pic>
      <p:pic>
        <p:nvPicPr>
          <p:cNvPr id="3075" name="Picture 3" descr="C:\Users\Professional\Desktop\дет сад\олимпиада\IMG_86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893601" y="821515"/>
            <a:ext cx="2500333" cy="3143272"/>
          </a:xfrm>
          <a:prstGeom prst="rect">
            <a:avLst/>
          </a:prstGeom>
          <a:noFill/>
        </p:spPr>
      </p:pic>
      <p:pic>
        <p:nvPicPr>
          <p:cNvPr id="3076" name="Picture 4" descr="C:\Users\Professional\Desktop\дет сад\олимпиада\IMG_864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929322" y="3643316"/>
            <a:ext cx="2643206" cy="3214709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0099"/>
                </a:solidFill>
              </a:rPr>
              <a:t>Конструирование:  «Олимпийский факел»</a:t>
            </a:r>
            <a:endParaRPr lang="ru-RU" sz="2800" dirty="0">
              <a:solidFill>
                <a:srgbClr val="000099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3200" b="1" i="1" dirty="0" smtClean="0"/>
          </a:p>
          <a:p>
            <a:endParaRPr lang="ru-RU" sz="32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57884" y="1142984"/>
            <a:ext cx="2357454" cy="19653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Professional\Desktop\дет сад\олимпиада\IMG_86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71547"/>
            <a:ext cx="3000396" cy="2214577"/>
          </a:xfrm>
          <a:prstGeom prst="rect">
            <a:avLst/>
          </a:prstGeom>
          <a:noFill/>
        </p:spPr>
      </p:pic>
      <p:pic>
        <p:nvPicPr>
          <p:cNvPr id="1027" name="Picture 3" descr="C:\Users\Professional\Desktop\дет сад\олимпиада\IMG_86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071546"/>
            <a:ext cx="3214710" cy="2295524"/>
          </a:xfrm>
          <a:prstGeom prst="rect">
            <a:avLst/>
          </a:prstGeom>
          <a:noFill/>
        </p:spPr>
      </p:pic>
      <p:pic>
        <p:nvPicPr>
          <p:cNvPr id="1028" name="Picture 4" descr="C:\Users\Professional\Desktop\дет сад\олимпиада\IMG_860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3071810"/>
            <a:ext cx="5000660" cy="35719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4040188" cy="639762"/>
          </a:xfrm>
        </p:spPr>
        <p:txBody>
          <a:bodyPr>
            <a:normAutofit/>
          </a:bodyPr>
          <a:lstStyle/>
          <a:p>
            <a:endParaRPr lang="ru-RU" sz="3200" b="1" i="1" dirty="0" smtClean="0"/>
          </a:p>
          <a:p>
            <a:endParaRPr lang="ru-RU" sz="32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0099"/>
                </a:solidFill>
              </a:rPr>
              <a:t>Пластилиногафия: «Олимпийская медаль» </a:t>
            </a:r>
            <a:endParaRPr lang="ru-RU" sz="3200" dirty="0">
              <a:solidFill>
                <a:srgbClr val="000099"/>
              </a:solidFill>
            </a:endParaRPr>
          </a:p>
        </p:txBody>
      </p:sp>
      <p:pic>
        <p:nvPicPr>
          <p:cNvPr id="1026" name="Picture 2" descr="C:\Users\Professional\Desktop\дет сад\олимпиада\IMG_86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215785"/>
            <a:ext cx="4357718" cy="3285048"/>
          </a:xfrm>
          <a:prstGeom prst="rect">
            <a:avLst/>
          </a:prstGeom>
          <a:noFill/>
        </p:spPr>
      </p:pic>
      <p:pic>
        <p:nvPicPr>
          <p:cNvPr id="1027" name="Picture 3" descr="C:\Users\Professional\Desktop\дет сад\олимпиада\IMG_86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357298"/>
            <a:ext cx="3905277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4040188" cy="639762"/>
          </a:xfrm>
        </p:spPr>
        <p:txBody>
          <a:bodyPr>
            <a:normAutofit/>
          </a:bodyPr>
          <a:lstStyle/>
          <a:p>
            <a:endParaRPr lang="ru-RU" sz="3200" b="1" i="1" dirty="0" smtClean="0"/>
          </a:p>
          <a:p>
            <a:endParaRPr lang="ru-RU" sz="32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642910" y="274638"/>
            <a:ext cx="8072494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0099"/>
                </a:solidFill>
              </a:rPr>
              <a:t>Эмблема олимпиады глазами детей</a:t>
            </a:r>
            <a:endParaRPr lang="ru-RU" sz="3200" dirty="0">
              <a:solidFill>
                <a:srgbClr val="000099"/>
              </a:solidFill>
            </a:endParaRPr>
          </a:p>
        </p:txBody>
      </p:sp>
      <p:pic>
        <p:nvPicPr>
          <p:cNvPr id="2050" name="Picture 2" descr="C:\Users\Professional\Desktop\дет сад\олимпиада\IMG_86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998790">
            <a:off x="309818" y="1681304"/>
            <a:ext cx="2516181" cy="1981891"/>
          </a:xfrm>
          <a:prstGeom prst="rect">
            <a:avLst/>
          </a:prstGeom>
          <a:noFill/>
        </p:spPr>
      </p:pic>
      <p:pic>
        <p:nvPicPr>
          <p:cNvPr id="2051" name="Picture 3" descr="C:\Users\Professional\Desktop\дет сад\олимпиада\IMG_86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132148">
            <a:off x="6732918" y="1502985"/>
            <a:ext cx="2285615" cy="2100913"/>
          </a:xfrm>
          <a:prstGeom prst="rect">
            <a:avLst/>
          </a:prstGeom>
          <a:noFill/>
        </p:spPr>
      </p:pic>
      <p:pic>
        <p:nvPicPr>
          <p:cNvPr id="2052" name="Picture 4" descr="C:\Users\Professional\Desktop\дет сад\олимпиада\IMG_86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428984" y="1142990"/>
            <a:ext cx="2571767" cy="2571757"/>
          </a:xfrm>
          <a:prstGeom prst="rect">
            <a:avLst/>
          </a:prstGeom>
          <a:noFill/>
        </p:spPr>
      </p:pic>
      <p:pic>
        <p:nvPicPr>
          <p:cNvPr id="2053" name="Picture 5" descr="C:\Users\Professional\Desktop\дет сад\олимпиада\IMG_86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479375">
            <a:off x="1265993" y="3654519"/>
            <a:ext cx="3597926" cy="2698444"/>
          </a:xfrm>
          <a:prstGeom prst="rect">
            <a:avLst/>
          </a:prstGeom>
          <a:noFill/>
        </p:spPr>
      </p:pic>
      <p:pic>
        <p:nvPicPr>
          <p:cNvPr id="2054" name="Picture 6" descr="C:\Users\Professional\Desktop\дет сад\олимпиада\IMG_86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194786">
            <a:off x="5666073" y="3417857"/>
            <a:ext cx="2574377" cy="316634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4040188" cy="639762"/>
          </a:xfrm>
        </p:spPr>
        <p:txBody>
          <a:bodyPr>
            <a:normAutofit/>
          </a:bodyPr>
          <a:lstStyle/>
          <a:p>
            <a:endParaRPr lang="ru-RU" sz="3200" b="1" i="1" dirty="0" smtClean="0"/>
          </a:p>
          <a:p>
            <a:endParaRPr lang="ru-RU" sz="32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642910" y="274638"/>
            <a:ext cx="8072494" cy="65403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0099"/>
                </a:solidFill>
              </a:rPr>
              <a:t>Любимый вид зимнего спорта</a:t>
            </a:r>
            <a:endParaRPr lang="ru-RU" sz="3200" dirty="0">
              <a:solidFill>
                <a:srgbClr val="000099"/>
              </a:solidFill>
            </a:endParaRPr>
          </a:p>
        </p:txBody>
      </p:sp>
      <p:pic>
        <p:nvPicPr>
          <p:cNvPr id="1026" name="Picture 2" descr="C:\Users\User\Desktop\фото наши дети\Новая папка\IMG_86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15325">
            <a:off x="387045" y="1445156"/>
            <a:ext cx="2385021" cy="1788767"/>
          </a:xfrm>
          <a:prstGeom prst="rect">
            <a:avLst/>
          </a:prstGeom>
          <a:noFill/>
        </p:spPr>
      </p:pic>
      <p:pic>
        <p:nvPicPr>
          <p:cNvPr id="1027" name="Picture 3" descr="C:\Users\User\Desktop\фото наши дети\Новая папка\IMG_86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071546"/>
            <a:ext cx="2428892" cy="2124441"/>
          </a:xfrm>
          <a:prstGeom prst="rect">
            <a:avLst/>
          </a:prstGeom>
          <a:noFill/>
        </p:spPr>
      </p:pic>
      <p:pic>
        <p:nvPicPr>
          <p:cNvPr id="1028" name="Picture 4" descr="C:\Users\User\Desktop\фото наши дети\Новая папка\IMG_86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38152">
            <a:off x="6349046" y="1589459"/>
            <a:ext cx="2380328" cy="1785246"/>
          </a:xfrm>
          <a:prstGeom prst="rect">
            <a:avLst/>
          </a:prstGeom>
          <a:noFill/>
        </p:spPr>
      </p:pic>
      <p:pic>
        <p:nvPicPr>
          <p:cNvPr id="1029" name="Picture 5" descr="C:\Users\User\Desktop\фото наши дети\Новая папка\IMG_86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000504"/>
            <a:ext cx="2500330" cy="2000264"/>
          </a:xfrm>
          <a:prstGeom prst="rect">
            <a:avLst/>
          </a:prstGeom>
          <a:noFill/>
        </p:spPr>
      </p:pic>
      <p:pic>
        <p:nvPicPr>
          <p:cNvPr id="1030" name="Picture 6" descr="C:\Users\User\Desktop\фото наши дети\Новая папка\IMG_866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4071942"/>
            <a:ext cx="2500330" cy="1875248"/>
          </a:xfrm>
          <a:prstGeom prst="rect">
            <a:avLst/>
          </a:prstGeom>
          <a:noFill/>
        </p:spPr>
      </p:pic>
      <p:pic>
        <p:nvPicPr>
          <p:cNvPr id="1032" name="Picture 8" descr="C:\Users\User\Desktop\фото наши дети\Новая папка\IMG_866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3643314"/>
            <a:ext cx="3143272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0099"/>
                </a:solidFill>
              </a:rPr>
              <a:t>Итоговое мероприятие:  коллективная работа: «Олимпийский салют»</a:t>
            </a:r>
            <a:endParaRPr lang="ru-RU" sz="2800" dirty="0">
              <a:solidFill>
                <a:srgbClr val="000099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0" y="1557338"/>
            <a:ext cx="2952750" cy="4568825"/>
          </a:xfrm>
        </p:spPr>
        <p:txBody>
          <a:bodyPr>
            <a:normAutofit/>
          </a:bodyPr>
          <a:lstStyle/>
          <a:p>
            <a:endParaRPr lang="ru-RU" sz="3200" b="1" i="1" dirty="0" smtClean="0"/>
          </a:p>
          <a:p>
            <a:endParaRPr lang="ru-RU" sz="3200" b="1" dirty="0"/>
          </a:p>
        </p:txBody>
      </p:sp>
      <p:pic>
        <p:nvPicPr>
          <p:cNvPr id="2050" name="Picture 2" descr="C:\Users\Professional\Desktop\дет сад\олимпиада\IMG_86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8429684" cy="500066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4040188" cy="639762"/>
          </a:xfrm>
        </p:spPr>
        <p:txBody>
          <a:bodyPr>
            <a:normAutofit/>
          </a:bodyPr>
          <a:lstStyle/>
          <a:p>
            <a:endParaRPr lang="ru-RU" sz="3200" b="1" i="1" dirty="0" smtClean="0"/>
          </a:p>
          <a:p>
            <a:endParaRPr lang="ru-RU" sz="32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0099"/>
                </a:solidFill>
              </a:rPr>
              <a:t> </a:t>
            </a:r>
            <a:endParaRPr lang="ru-RU" sz="3200" dirty="0">
              <a:solidFill>
                <a:srgbClr val="000099"/>
              </a:solidFill>
            </a:endParaRPr>
          </a:p>
        </p:txBody>
      </p:sp>
      <p:pic>
        <p:nvPicPr>
          <p:cNvPr id="1026" name="Picture 2" descr="C:\Users\Professional\Desktop\дет сад\олимпиада\IMG_86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71480"/>
            <a:ext cx="7500990" cy="550072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0099"/>
                </a:solidFill>
              </a:rPr>
              <a:t>Работа с родителями.  </a:t>
            </a:r>
            <a:br>
              <a:rPr lang="ru-RU" sz="2800" dirty="0" smtClean="0">
                <a:solidFill>
                  <a:srgbClr val="000099"/>
                </a:solidFill>
              </a:rPr>
            </a:br>
            <a:r>
              <a:rPr lang="ru-RU" sz="2800" dirty="0" smtClean="0">
                <a:solidFill>
                  <a:srgbClr val="000099"/>
                </a:solidFill>
              </a:rPr>
              <a:t>Творческая работа: «Эмблема Олимпиады» </a:t>
            </a:r>
            <a:endParaRPr lang="ru-RU" sz="2800" dirty="0">
              <a:solidFill>
                <a:srgbClr val="000099"/>
              </a:solidFill>
            </a:endParaRPr>
          </a:p>
        </p:txBody>
      </p:sp>
      <p:pic>
        <p:nvPicPr>
          <p:cNvPr id="2" name="Picture 2" descr="C:\Users\Professional\Desktop\дет сад\олимпиада\IMG_86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58950">
            <a:off x="544420" y="1862747"/>
            <a:ext cx="3905277" cy="2616205"/>
          </a:xfrm>
          <a:prstGeom prst="rect">
            <a:avLst/>
          </a:prstGeom>
          <a:noFill/>
        </p:spPr>
      </p:pic>
      <p:pic>
        <p:nvPicPr>
          <p:cNvPr id="1027" name="Picture 3" descr="C:\Users\Professional\Desktop\дет сад\олимпиада\IMG_86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655945">
            <a:off x="5784071" y="1722100"/>
            <a:ext cx="2786097" cy="3146008"/>
          </a:xfrm>
          <a:prstGeom prst="rect">
            <a:avLst/>
          </a:prstGeom>
          <a:noFill/>
        </p:spPr>
      </p:pic>
      <p:pic>
        <p:nvPicPr>
          <p:cNvPr id="1028" name="Picture 4" descr="C:\Users\Professional\Desktop\дет сад\олимпиада\IMG_86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4202070"/>
            <a:ext cx="4000528" cy="265593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000099"/>
                </a:solidFill>
              </a:rPr>
              <a:t>Лэпбук  «Мое здоровье» мы рассматривали вместе,</a:t>
            </a:r>
            <a:br>
              <a:rPr lang="ru-RU" sz="2000" b="1" i="1" dirty="0" smtClean="0">
                <a:solidFill>
                  <a:srgbClr val="000099"/>
                </a:solidFill>
              </a:rPr>
            </a:br>
            <a:r>
              <a:rPr lang="ru-RU" sz="2000" b="1" i="1" dirty="0" smtClean="0">
                <a:solidFill>
                  <a:srgbClr val="000099"/>
                </a:solidFill>
              </a:rPr>
              <a:t>Много знаний получили , было очень интересно.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endParaRPr lang="ru-RU" sz="2000" dirty="0"/>
          </a:p>
        </p:txBody>
      </p:sp>
      <p:pic>
        <p:nvPicPr>
          <p:cNvPr id="5" name="Picture 2" descr="C:\Users\александр\Desktop\оля\документация 102\фото детский сад 102\Фото01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8136903" cy="547203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000099"/>
                </a:solidFill>
              </a:rPr>
              <a:t>Лэпбук  используется для работы с детьми</a:t>
            </a:r>
            <a:br>
              <a:rPr lang="ru-RU" sz="2800" i="1" dirty="0" smtClean="0">
                <a:solidFill>
                  <a:srgbClr val="000099"/>
                </a:solidFill>
              </a:rPr>
            </a:br>
            <a:r>
              <a:rPr lang="ru-RU" sz="2800" i="1" dirty="0" smtClean="0">
                <a:solidFill>
                  <a:srgbClr val="000099"/>
                </a:solidFill>
              </a:rPr>
              <a:t>Тема: «В здоровом теле здоровый дух»</a:t>
            </a:r>
            <a:endParaRPr lang="ru-RU" sz="2800" i="1" dirty="0">
              <a:solidFill>
                <a:srgbClr val="000099"/>
              </a:solidFill>
            </a:endParaRPr>
          </a:p>
        </p:txBody>
      </p:sp>
      <p:pic>
        <p:nvPicPr>
          <p:cNvPr id="7" name="Picture 2" descr="C:\Users\александр\Desktop\оля\документация 102\фото детский сад 102\Фото01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7584" y="1600200"/>
            <a:ext cx="7488831" cy="478112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i="1" dirty="0" smtClean="0"/>
              <a:t>.</a:t>
            </a:r>
            <a:endParaRPr lang="ru-RU" sz="2400" i="1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20481" name="Picture 1" descr="C:\Users\Professional\Desktop\winter-olympics-games-dan-spro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42852"/>
            <a:ext cx="6643702" cy="4757240"/>
          </a:xfrm>
          <a:prstGeom prst="rect">
            <a:avLst/>
          </a:prstGeom>
          <a:noFill/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57158" y="4860554"/>
            <a:ext cx="5643602" cy="1846659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Зажги огонь в душе своей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день Олимпийского движенья!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Сегодня каждый будет рад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Высоким нашим достижениям!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Professional\Desktop\rue047ed1230c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08745" flipH="1">
            <a:off x="288242" y="1440939"/>
            <a:ext cx="1717277" cy="162921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Спасибо за внимание!!!</a:t>
            </a:r>
            <a:endParaRPr lang="ru-RU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0" i="1" dirty="0" smtClean="0"/>
              <a:t/>
            </a:r>
            <a:br>
              <a:rPr lang="ru-RU" sz="2700" b="0" i="1" dirty="0" smtClean="0"/>
            </a:br>
            <a:endParaRPr lang="ru-RU" sz="3600" b="0" i="1" dirty="0"/>
          </a:p>
        </p:txBody>
      </p:sp>
      <p:sp>
        <p:nvSpPr>
          <p:cNvPr id="6" name="Текст 5"/>
          <p:cNvSpPr>
            <a:spLocks noGrp="1"/>
          </p:cNvSpPr>
          <p:nvPr>
            <p:ph type="subTitle" idx="1"/>
          </p:nvPr>
        </p:nvSpPr>
        <p:spPr>
          <a:xfrm>
            <a:off x="1371600" y="500042"/>
            <a:ext cx="6400800" cy="513875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</a:rPr>
              <a:t>Тип проекта: </a:t>
            </a:r>
          </a:p>
          <a:p>
            <a:r>
              <a:rPr lang="ru-RU" sz="2800" dirty="0" smtClean="0">
                <a:solidFill>
                  <a:srgbClr val="000099"/>
                </a:solidFill>
              </a:rPr>
              <a:t>краткосрочный (2 недели),  познавательно – творческий</a:t>
            </a:r>
          </a:p>
          <a:p>
            <a:endParaRPr lang="ru-RU" sz="2800" dirty="0" smtClean="0">
              <a:solidFill>
                <a:srgbClr val="000099"/>
              </a:solidFill>
            </a:endParaRPr>
          </a:p>
          <a:p>
            <a:r>
              <a:rPr lang="ru-RU" sz="2800" b="1" dirty="0" smtClean="0">
                <a:solidFill>
                  <a:srgbClr val="000099"/>
                </a:solidFill>
              </a:rPr>
              <a:t>Участники проекта</a:t>
            </a:r>
            <a:r>
              <a:rPr lang="ru-RU" sz="2800" dirty="0" smtClean="0">
                <a:solidFill>
                  <a:srgbClr val="000099"/>
                </a:solidFill>
              </a:rPr>
              <a:t>:</a:t>
            </a:r>
          </a:p>
          <a:p>
            <a:r>
              <a:rPr lang="ru-RU" sz="2800" dirty="0" smtClean="0">
                <a:solidFill>
                  <a:srgbClr val="000099"/>
                </a:solidFill>
              </a:rPr>
              <a:t>воспитатели, дети старшей группы, родители.</a:t>
            </a:r>
          </a:p>
          <a:p>
            <a:endParaRPr lang="ru-RU" sz="2800" dirty="0"/>
          </a:p>
        </p:txBody>
      </p:sp>
      <p:pic>
        <p:nvPicPr>
          <p:cNvPr id="1026" name="Picture 2" descr="C:\Users\Professional\Desktop\rue047ed1230c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85716" y="3786190"/>
            <a:ext cx="2786085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0" i="1" dirty="0" smtClean="0"/>
              <a:t/>
            </a:r>
            <a:br>
              <a:rPr lang="ru-RU" sz="2700" b="0" i="1" dirty="0" smtClean="0"/>
            </a:br>
            <a:endParaRPr lang="ru-RU" sz="3600" b="0" i="1" dirty="0"/>
          </a:p>
        </p:txBody>
      </p:sp>
      <p:sp>
        <p:nvSpPr>
          <p:cNvPr id="6" name="Текст 5"/>
          <p:cNvSpPr>
            <a:spLocks noGrp="1"/>
          </p:cNvSpPr>
          <p:nvPr>
            <p:ph type="subTitle" idx="4294967295"/>
          </p:nvPr>
        </p:nvSpPr>
        <p:spPr>
          <a:xfrm>
            <a:off x="357158" y="928670"/>
            <a:ext cx="8286808" cy="5500726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sz="3200" i="1" dirty="0" smtClean="0">
                <a:solidFill>
                  <a:srgbClr val="000099"/>
                </a:solidFill>
              </a:rPr>
              <a:t>                                          </a:t>
            </a:r>
            <a:r>
              <a:rPr lang="ru-RU" sz="4500" i="1" dirty="0" smtClean="0">
                <a:solidFill>
                  <a:srgbClr val="000099"/>
                </a:solidFill>
              </a:rPr>
              <a:t>АКТУАЛЬНОСТЬ </a:t>
            </a:r>
          </a:p>
          <a:p>
            <a:pPr algn="just">
              <a:buNone/>
            </a:pPr>
            <a:endParaRPr lang="ru-RU" dirty="0" smtClean="0">
              <a:solidFill>
                <a:srgbClr val="000099"/>
              </a:solidFill>
            </a:endParaRPr>
          </a:p>
          <a:p>
            <a:pPr algn="just">
              <a:buNone/>
            </a:pPr>
            <a:r>
              <a:rPr lang="ru-RU" dirty="0" smtClean="0">
                <a:solidFill>
                  <a:srgbClr val="000099"/>
                </a:solidFill>
              </a:rPr>
              <a:t>              Олимпийское движение - важная часть культуры человечества, и изучение его истории, несомненно, должно стать частью образования любого культурного человека. Включение олимпийского образования в процесс обучения способствует формированию у детей интереса к физическому совершенствованию.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0099"/>
                </a:solidFill>
              </a:rPr>
              <a:t>              Олимпийское образование дошкольников дает возможность объединить воспитательные, развивающие и обучающие цели и задачи процесса образования детей дошкольного возраста не только системе физкультурно-оздоровительной работы ДОУ, но и во всем воспитательно-образовательном комплексе семьи, детского сада. Активное участие родителей в педагогическом процессе создает необходимые условия для укрепления семьи, формирования ее здорового образа жизни.</a:t>
            </a:r>
          </a:p>
          <a:p>
            <a:pPr algn="just">
              <a:buNone/>
            </a:pPr>
            <a:r>
              <a:rPr lang="ru-RU" sz="3200" i="1" dirty="0" smtClean="0">
                <a:solidFill>
                  <a:srgbClr val="000099"/>
                </a:solidFill>
              </a:rPr>
              <a:t>    </a:t>
            </a:r>
          </a:p>
        </p:txBody>
      </p:sp>
      <p:pic>
        <p:nvPicPr>
          <p:cNvPr id="5" name="Picture 2" descr="C:\Users\Professional\Desktop\rue047ed1230c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215206" y="142852"/>
            <a:ext cx="1785950" cy="1512619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0" i="1" dirty="0" smtClean="0"/>
              <a:t/>
            </a:r>
            <a:br>
              <a:rPr lang="ru-RU" sz="2700" b="0" i="1" dirty="0" smtClean="0"/>
            </a:br>
            <a:endParaRPr lang="ru-RU" sz="3600" b="0" i="1" dirty="0"/>
          </a:p>
        </p:txBody>
      </p:sp>
      <p:sp>
        <p:nvSpPr>
          <p:cNvPr id="6" name="Текст 5"/>
          <p:cNvSpPr>
            <a:spLocks noGrp="1"/>
          </p:cNvSpPr>
          <p:nvPr>
            <p:ph type="subTitle" idx="4294967295"/>
          </p:nvPr>
        </p:nvSpPr>
        <p:spPr>
          <a:xfrm>
            <a:off x="0" y="714356"/>
            <a:ext cx="8858280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i="1" dirty="0" smtClean="0">
                <a:solidFill>
                  <a:srgbClr val="002060"/>
                </a:solidFill>
              </a:rPr>
              <a:t>                                     Проблема</a:t>
            </a:r>
          </a:p>
          <a:p>
            <a:pPr>
              <a:buNone/>
            </a:pPr>
            <a:endParaRPr lang="ru-RU" sz="3200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3200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3200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3200" i="1" dirty="0" smtClean="0">
              <a:solidFill>
                <a:srgbClr val="002060"/>
              </a:solidFill>
            </a:endParaRPr>
          </a:p>
          <a:p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785794"/>
            <a:ext cx="778674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         </a:t>
            </a:r>
            <a:r>
              <a:rPr lang="ru-RU" dirty="0" smtClean="0">
                <a:solidFill>
                  <a:srgbClr val="002060"/>
                </a:solidFill>
              </a:rPr>
              <a:t>Патриотическое воспитание детей является одной из основных задач дошкольного образовательного учреждения. Именно в этот период происходит формирование духовно-нравственной основы ребенка, эмоций, чувств,  начинается процесс осознания себя в окружающем мире.  В этом возрасте образы воспитания очень ярки и сильны, поэтому они остаются  в памяти ребенка надолго, а иногда и на всю жизнь, что очень важно в воспитании патриотизма.  Необходима разработка форм, методов и средств воспитания патриотических чувств у ребенка.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          В связи с этим определенный интерес может представлять олимпийские игры как средство патриотического воспитания детей старшего дошкольного возраста, основные задачи которого могут успешно решаться через формирование у детей чувства сопричастности к борьбе спортсменов своей Родины на мировых аренах.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7" name="Picture 2" descr="C:\Users\Professional\Desktop\rue047ed1230c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786578" y="4714884"/>
            <a:ext cx="2083870" cy="185736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subTitle" idx="4294967295"/>
          </p:nvPr>
        </p:nvSpPr>
        <p:spPr>
          <a:xfrm rot="10800000" flipV="1">
            <a:off x="500034" y="285728"/>
            <a:ext cx="8286808" cy="107157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3200" i="1" dirty="0" smtClean="0"/>
              <a:t>    </a:t>
            </a:r>
            <a:r>
              <a:rPr lang="ru-RU" sz="11200" b="1" dirty="0" smtClean="0">
                <a:solidFill>
                  <a:srgbClr val="002060"/>
                </a:solidFill>
              </a:rPr>
              <a:t>Цель: воспитание патриотизма  через приобщение детей к спортивным мировым событиям.</a:t>
            </a:r>
          </a:p>
          <a:p>
            <a:pPr>
              <a:buNone/>
            </a:pPr>
            <a:endParaRPr lang="ru-RU" sz="11200" i="1" dirty="0" smtClean="0"/>
          </a:p>
          <a:p>
            <a:pPr lvl="1"/>
            <a:endParaRPr lang="ru-RU" sz="1500" dirty="0" smtClean="0"/>
          </a:p>
          <a:p>
            <a:pPr lvl="1"/>
            <a:endParaRPr lang="ru-RU" sz="1500" dirty="0" smtClean="0"/>
          </a:p>
          <a:p>
            <a:pPr lvl="1"/>
            <a:endParaRPr lang="ru-RU" sz="1500" dirty="0" smtClean="0"/>
          </a:p>
          <a:p>
            <a:pPr lvl="1" algn="ctr"/>
            <a:endParaRPr lang="ru-RU" sz="1500" dirty="0" smtClean="0"/>
          </a:p>
          <a:p>
            <a:pPr lvl="1"/>
            <a:endParaRPr lang="ru-RU" sz="1500" dirty="0" smtClean="0"/>
          </a:p>
          <a:p>
            <a:pPr lvl="1"/>
            <a:endParaRPr lang="ru-RU" sz="1500" dirty="0" smtClean="0"/>
          </a:p>
          <a:p>
            <a:pPr lvl="1"/>
            <a:endParaRPr lang="ru-RU" sz="1500" dirty="0" smtClean="0"/>
          </a:p>
          <a:p>
            <a:pPr lvl="1"/>
            <a:endParaRPr lang="ru-RU" sz="1500" dirty="0" smtClean="0"/>
          </a:p>
          <a:p>
            <a:pPr lvl="1"/>
            <a:endParaRPr lang="ru-RU" sz="1500" dirty="0" smtClean="0"/>
          </a:p>
          <a:p>
            <a:pPr lvl="1"/>
            <a:endParaRPr lang="ru-RU" sz="1500" dirty="0" smtClean="0"/>
          </a:p>
          <a:p>
            <a:pPr lvl="1"/>
            <a:endParaRPr lang="ru-RU" sz="1500" dirty="0" smtClean="0"/>
          </a:p>
          <a:p>
            <a:pPr lvl="1"/>
            <a:endParaRPr lang="ru-RU" sz="1500" dirty="0" smtClean="0"/>
          </a:p>
          <a:p>
            <a:pPr lvl="1"/>
            <a:endParaRPr lang="ru-RU" sz="1500" dirty="0" smtClean="0"/>
          </a:p>
          <a:p>
            <a:pPr lvl="1">
              <a:buNone/>
            </a:pPr>
            <a:r>
              <a:rPr lang="ru-RU" sz="9600" dirty="0" smtClean="0">
                <a:solidFill>
                  <a:srgbClr val="000099"/>
                </a:solidFill>
              </a:rPr>
              <a:t>Задачи:</a:t>
            </a:r>
          </a:p>
          <a:p>
            <a:pPr lvl="1"/>
            <a:endParaRPr lang="ru-RU" sz="1500" dirty="0" smtClean="0"/>
          </a:p>
          <a:p>
            <a:pPr lvl="1"/>
            <a:endParaRPr lang="ru-RU" sz="1500" dirty="0" smtClean="0"/>
          </a:p>
          <a:p>
            <a:pPr lvl="1"/>
            <a:endParaRPr lang="ru-RU" sz="1500" dirty="0" smtClean="0"/>
          </a:p>
          <a:p>
            <a:pPr lvl="1"/>
            <a:endParaRPr lang="ru-RU" sz="1500" dirty="0" smtClean="0"/>
          </a:p>
          <a:p>
            <a:pPr lvl="1"/>
            <a:endParaRPr lang="ru-RU" sz="1500" dirty="0" smtClean="0"/>
          </a:p>
          <a:p>
            <a:pPr lvl="1"/>
            <a:endParaRPr lang="ru-RU" sz="1500" dirty="0" smtClean="0"/>
          </a:p>
          <a:p>
            <a:pPr lvl="1"/>
            <a:endParaRPr lang="ru-RU" sz="1500" dirty="0" smtClean="0"/>
          </a:p>
          <a:p>
            <a:pPr lvl="1"/>
            <a:endParaRPr lang="ru-RU" sz="1500" dirty="0" smtClean="0"/>
          </a:p>
          <a:p>
            <a:pPr lvl="1"/>
            <a:endParaRPr lang="ru-RU" sz="1500" dirty="0" smtClean="0"/>
          </a:p>
          <a:p>
            <a:pPr lvl="1"/>
            <a:endParaRPr lang="ru-RU" sz="1500" dirty="0" smtClean="0"/>
          </a:p>
          <a:p>
            <a:pPr lvl="1"/>
            <a:endParaRPr lang="ru-RU" sz="1500" dirty="0" smtClean="0"/>
          </a:p>
          <a:p>
            <a:pPr lvl="1"/>
            <a:endParaRPr lang="ru-RU" sz="1500" dirty="0" smtClean="0"/>
          </a:p>
          <a:p>
            <a:pPr lvl="1"/>
            <a:endParaRPr lang="ru-RU" sz="1500" dirty="0" smtClean="0"/>
          </a:p>
          <a:p>
            <a:pPr lvl="1"/>
            <a:endParaRPr lang="ru-RU" sz="1500" dirty="0" smtClean="0"/>
          </a:p>
          <a:p>
            <a:pPr lvl="1"/>
            <a:endParaRPr lang="ru-RU" sz="1500" dirty="0" smtClean="0"/>
          </a:p>
          <a:p>
            <a:pPr lvl="1"/>
            <a:r>
              <a:rPr lang="ru-RU" sz="1500" dirty="0" smtClean="0"/>
              <a:t>Задачи:</a:t>
            </a:r>
          </a:p>
          <a:p>
            <a:pPr lvl="1"/>
            <a:endParaRPr lang="ru-RU" sz="1500" dirty="0" smtClean="0"/>
          </a:p>
          <a:p>
            <a:pPr lvl="1"/>
            <a:endParaRPr lang="ru-RU" sz="1500" dirty="0" smtClean="0"/>
          </a:p>
          <a:p>
            <a:pPr lvl="1"/>
            <a:endParaRPr lang="ru-RU" sz="1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785926"/>
            <a:ext cx="83582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just">
              <a:buFont typeface="Wingdings" pitchFamily="2" charset="2"/>
              <a:buChar char="q"/>
            </a:pPr>
            <a:r>
              <a:rPr lang="ru-RU" dirty="0" smtClean="0">
                <a:solidFill>
                  <a:srgbClr val="000099"/>
                </a:solidFill>
              </a:rPr>
              <a:t> познакомить детей с историей возникновения Олимпийских игр;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>
                <a:solidFill>
                  <a:srgbClr val="000099"/>
                </a:solidFill>
              </a:rPr>
              <a:t>создать у детей представление об Олимпийских играх как мирного соревнования в целях физического совершенствования людей, в котором участвуют народы всего мира;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>
                <a:solidFill>
                  <a:srgbClr val="000099"/>
                </a:solidFill>
              </a:rPr>
              <a:t>закрепить знания детей о символах и ритуалах Олимпийских игр;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>
                <a:solidFill>
                  <a:srgbClr val="000099"/>
                </a:solidFill>
              </a:rPr>
              <a:t>способствовать формированию у детей интереса к различным видам спорта;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>
                <a:solidFill>
                  <a:srgbClr val="000099"/>
                </a:solidFill>
              </a:rPr>
              <a:t>развивать у дошкольников способность к творчеству, формировать эстетический вкус,  фантазию  и воображение.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000099"/>
                </a:solidFill>
              </a:rPr>
              <a:t>воспитание культуры здорового образа жизни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4" name="Picture 2" descr="C:\Users\Professional\Desktop\rue047ed1230c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500826" y="4714884"/>
            <a:ext cx="2357456" cy="200026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0" i="1" dirty="0" smtClean="0"/>
              <a:t/>
            </a:r>
            <a:br>
              <a:rPr lang="ru-RU" sz="2700" b="0" i="1" dirty="0" smtClean="0"/>
            </a:br>
            <a:endParaRPr lang="ru-RU" sz="3600" b="0" i="1" dirty="0"/>
          </a:p>
        </p:txBody>
      </p:sp>
      <p:sp>
        <p:nvSpPr>
          <p:cNvPr id="6" name="Текст 5"/>
          <p:cNvSpPr>
            <a:spLocks noGrp="1"/>
          </p:cNvSpPr>
          <p:nvPr>
            <p:ph type="subTitle" idx="1"/>
          </p:nvPr>
        </p:nvSpPr>
        <p:spPr>
          <a:xfrm>
            <a:off x="428596" y="714356"/>
            <a:ext cx="8143932" cy="4924444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rgbClr val="000099"/>
                </a:solidFill>
              </a:rPr>
              <a:t>Ожидаемый конечный результат</a:t>
            </a:r>
            <a:endParaRPr lang="ru-RU" sz="3200" i="1" dirty="0" smtClean="0">
              <a:solidFill>
                <a:srgbClr val="000099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rgbClr val="000099"/>
                </a:solidFill>
              </a:rPr>
              <a:t> </a:t>
            </a:r>
            <a:r>
              <a:rPr lang="ru-RU" sz="3000" dirty="0" smtClean="0">
                <a:solidFill>
                  <a:srgbClr val="000099"/>
                </a:solidFill>
              </a:rPr>
              <a:t>  систематизированы знания у дошкольников об истории, традициях, символах Олимпийских игр;</a:t>
            </a:r>
          </a:p>
          <a:p>
            <a:pPr algn="l">
              <a:buFont typeface="Arial" pitchFamily="34" charset="0"/>
              <a:buChar char="•"/>
            </a:pPr>
            <a:r>
              <a:rPr lang="ru-RU" sz="3000" dirty="0" smtClean="0">
                <a:solidFill>
                  <a:srgbClr val="000099"/>
                </a:solidFill>
              </a:rPr>
              <a:t>  дети старшей группы  ориентируются в олимпийских зимних  видах спорта;</a:t>
            </a:r>
          </a:p>
          <a:p>
            <a:pPr algn="l">
              <a:buFont typeface="Arial" pitchFamily="34" charset="0"/>
              <a:buChar char="•"/>
            </a:pPr>
            <a:r>
              <a:rPr lang="ru-RU" sz="3000" dirty="0" smtClean="0">
                <a:solidFill>
                  <a:srgbClr val="000099"/>
                </a:solidFill>
              </a:rPr>
              <a:t>  сформировано стремление к  формированию волевых качеств: усидчивость, выдержка,  целеустремленность;   </a:t>
            </a:r>
          </a:p>
          <a:p>
            <a:pPr algn="l">
              <a:buFont typeface="Arial" pitchFamily="34" charset="0"/>
              <a:buChar char="•"/>
            </a:pPr>
            <a:r>
              <a:rPr lang="ru-RU" sz="3000" dirty="0" smtClean="0">
                <a:solidFill>
                  <a:srgbClr val="000099"/>
                </a:solidFill>
              </a:rPr>
              <a:t> у воспитанников и их родителей повысился интерес к физической культуре и здоровому образу жизни</a:t>
            </a:r>
          </a:p>
          <a:p>
            <a:pPr algn="l">
              <a:buFont typeface="Arial" pitchFamily="34" charset="0"/>
              <a:buChar char="•"/>
            </a:pPr>
            <a:endParaRPr lang="ru-RU" sz="3200" dirty="0"/>
          </a:p>
        </p:txBody>
      </p:sp>
      <p:pic>
        <p:nvPicPr>
          <p:cNvPr id="5" name="Picture 2" descr="C:\Users\Professional\Desktop\rue047ed1230c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643702" y="5000636"/>
            <a:ext cx="2214572" cy="171451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722313" y="214290"/>
            <a:ext cx="7772400" cy="6429419"/>
          </a:xfrm>
        </p:spPr>
        <p:txBody>
          <a:bodyPr/>
          <a:lstStyle/>
          <a:p>
            <a:r>
              <a:rPr lang="ru-RU" dirty="0" smtClean="0"/>
              <a:t>                      </a:t>
            </a:r>
            <a:r>
              <a:rPr lang="ru-RU" sz="3200" dirty="0" smtClean="0">
                <a:solidFill>
                  <a:srgbClr val="FF0000"/>
                </a:solidFill>
              </a:rPr>
              <a:t>1 неделя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000099"/>
                </a:solidFill>
              </a:rPr>
              <a:t/>
            </a:r>
            <a:br>
              <a:rPr lang="ru-RU" sz="3200" dirty="0" smtClean="0">
                <a:solidFill>
                  <a:srgbClr val="000099"/>
                </a:solidFill>
              </a:rPr>
            </a:br>
            <a:r>
              <a:rPr lang="ru-RU" sz="2000" dirty="0" smtClean="0">
                <a:solidFill>
                  <a:srgbClr val="000099"/>
                </a:solidFill>
              </a:rPr>
              <a:t> Презентация:  «История возникновения Олимпийских игр»</a:t>
            </a:r>
            <a:br>
              <a:rPr lang="ru-RU" sz="2000" dirty="0" smtClean="0">
                <a:solidFill>
                  <a:srgbClr val="000099"/>
                </a:solidFill>
              </a:rPr>
            </a:br>
            <a:r>
              <a:rPr lang="ru-RU" sz="2000" dirty="0" smtClean="0">
                <a:solidFill>
                  <a:srgbClr val="000099"/>
                </a:solidFill>
              </a:rPr>
              <a:t>                                  «Олимпийские игры»</a:t>
            </a:r>
            <a:br>
              <a:rPr lang="ru-RU" sz="2000" dirty="0" smtClean="0">
                <a:solidFill>
                  <a:srgbClr val="000099"/>
                </a:solidFill>
              </a:rPr>
            </a:br>
            <a:r>
              <a:rPr lang="ru-RU" sz="2000" dirty="0" smtClean="0">
                <a:solidFill>
                  <a:srgbClr val="000099"/>
                </a:solidFill>
              </a:rPr>
              <a:t>Просмотр отрывка из  фильма «Открытие олимпиады в Пекине»</a:t>
            </a:r>
            <a:br>
              <a:rPr lang="ru-RU" sz="2000" dirty="0" smtClean="0">
                <a:solidFill>
                  <a:srgbClr val="000099"/>
                </a:solidFill>
              </a:rPr>
            </a:br>
            <a:r>
              <a:rPr lang="ru-RU" sz="2000" dirty="0" smtClean="0">
                <a:solidFill>
                  <a:srgbClr val="000099"/>
                </a:solidFill>
              </a:rPr>
              <a:t>Беседы: «Какие виды зимнего спорота вы знаете?»</a:t>
            </a:r>
            <a:br>
              <a:rPr lang="ru-RU" sz="2000" dirty="0" smtClean="0">
                <a:solidFill>
                  <a:srgbClr val="000099"/>
                </a:solidFill>
              </a:rPr>
            </a:br>
            <a:r>
              <a:rPr lang="ru-RU" sz="2000" dirty="0" smtClean="0">
                <a:solidFill>
                  <a:srgbClr val="000099"/>
                </a:solidFill>
              </a:rPr>
              <a:t>                    «Символы олимпиады»</a:t>
            </a:r>
            <a:br>
              <a:rPr lang="ru-RU" sz="2000" dirty="0" smtClean="0">
                <a:solidFill>
                  <a:srgbClr val="000099"/>
                </a:solidFill>
              </a:rPr>
            </a:br>
            <a:r>
              <a:rPr lang="ru-RU" sz="2000" dirty="0" smtClean="0">
                <a:solidFill>
                  <a:srgbClr val="000099"/>
                </a:solidFill>
              </a:rPr>
              <a:t>Конструирование: «Олимпийский огонь»</a:t>
            </a:r>
            <a:br>
              <a:rPr lang="ru-RU" sz="2000" dirty="0" smtClean="0">
                <a:solidFill>
                  <a:srgbClr val="000099"/>
                </a:solidFill>
              </a:rPr>
            </a:br>
            <a:r>
              <a:rPr lang="ru-RU" sz="2000" dirty="0" smtClean="0">
                <a:solidFill>
                  <a:srgbClr val="000099"/>
                </a:solidFill>
              </a:rPr>
              <a:t> Рисование :»Зимняя олимпиада»</a:t>
            </a:r>
            <a:br>
              <a:rPr lang="ru-RU" sz="2000" dirty="0" smtClean="0">
                <a:solidFill>
                  <a:srgbClr val="000099"/>
                </a:solidFill>
              </a:rPr>
            </a:br>
            <a:r>
              <a:rPr lang="ru-RU" sz="2000" dirty="0" smtClean="0">
                <a:solidFill>
                  <a:srgbClr val="000099"/>
                </a:solidFill>
              </a:rPr>
              <a:t>Лепка «Лыжник»</a:t>
            </a:r>
            <a:br>
              <a:rPr lang="ru-RU" sz="2000" dirty="0" smtClean="0">
                <a:solidFill>
                  <a:srgbClr val="000099"/>
                </a:solidFill>
              </a:rPr>
            </a:br>
            <a:r>
              <a:rPr lang="ru-RU" sz="2000" dirty="0" smtClean="0">
                <a:solidFill>
                  <a:srgbClr val="000099"/>
                </a:solidFill>
              </a:rPr>
              <a:t>Чтение стихотворений о спорте, здоровом образе жизни, олимпиаде.</a:t>
            </a:r>
            <a:br>
              <a:rPr lang="ru-RU" sz="2000" dirty="0" smtClean="0">
                <a:solidFill>
                  <a:srgbClr val="000099"/>
                </a:solidFill>
              </a:rPr>
            </a:br>
            <a:r>
              <a:rPr lang="ru-RU" sz="2000" dirty="0" smtClean="0">
                <a:solidFill>
                  <a:srgbClr val="000099"/>
                </a:solidFill>
              </a:rPr>
              <a:t>Раскраски, обводки по теме: зимние виды спорта, олимпиада.</a:t>
            </a:r>
            <a:br>
              <a:rPr lang="ru-RU" sz="2000" dirty="0" smtClean="0">
                <a:solidFill>
                  <a:srgbClr val="000099"/>
                </a:solidFill>
              </a:rPr>
            </a:br>
            <a:r>
              <a:rPr lang="ru-RU" sz="2000" dirty="0" smtClean="0">
                <a:solidFill>
                  <a:srgbClr val="000099"/>
                </a:solidFill>
              </a:rPr>
              <a:t/>
            </a:r>
            <a:br>
              <a:rPr lang="ru-RU" sz="2000" dirty="0" smtClean="0">
                <a:solidFill>
                  <a:srgbClr val="000099"/>
                </a:solidFill>
              </a:rPr>
            </a:br>
            <a:r>
              <a:rPr lang="ru-RU" sz="2000" dirty="0" smtClean="0">
                <a:solidFill>
                  <a:srgbClr val="000099"/>
                </a:solidFill>
              </a:rPr>
              <a:t/>
            </a:r>
            <a:br>
              <a:rPr lang="ru-RU" sz="2000" dirty="0" smtClean="0">
                <a:solidFill>
                  <a:srgbClr val="000099"/>
                </a:solidFill>
              </a:rPr>
            </a:br>
            <a:endParaRPr lang="ru-RU" sz="2000" dirty="0">
              <a:solidFill>
                <a:srgbClr val="000099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28596" y="6429396"/>
            <a:ext cx="8501122" cy="142876"/>
          </a:xfrm>
        </p:spPr>
        <p:txBody>
          <a:bodyPr>
            <a:normAutofit fontScale="25000" lnSpcReduction="20000"/>
          </a:bodyPr>
          <a:lstStyle/>
          <a:p>
            <a:endParaRPr lang="ru-RU" sz="3200" b="1" i="1" dirty="0" smtClean="0"/>
          </a:p>
          <a:p>
            <a:endParaRPr lang="ru-RU" sz="3200" b="1" dirty="0"/>
          </a:p>
        </p:txBody>
      </p:sp>
      <p:pic>
        <p:nvPicPr>
          <p:cNvPr id="4" name="Picture 2" descr="C:\Users\Professional\Desktop\rue047ed1230c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500958" y="142852"/>
            <a:ext cx="1471639" cy="121444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0034" y="285728"/>
            <a:ext cx="8358245" cy="548324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   2 неделя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000099"/>
                </a:solidFill>
              </a:rPr>
              <a:t>Просмотр  отрывка из  фильма: «закрытие олимпийских игр»</a:t>
            </a: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000099"/>
                </a:solidFill>
              </a:rPr>
              <a:t>Презентация:  «Чемпионы олимпиады»</a:t>
            </a:r>
            <a:br>
              <a:rPr lang="ru-RU" sz="2200" dirty="0" smtClean="0">
                <a:solidFill>
                  <a:srgbClr val="000099"/>
                </a:solidFill>
              </a:rPr>
            </a:br>
            <a:r>
              <a:rPr lang="ru-RU" sz="2200" dirty="0" smtClean="0">
                <a:solidFill>
                  <a:srgbClr val="000099"/>
                </a:solidFill>
              </a:rPr>
              <a:t>Беседы: «Как стать олимпийским чемпионом»</a:t>
            </a:r>
            <a:br>
              <a:rPr lang="ru-RU" sz="2200" dirty="0" smtClean="0">
                <a:solidFill>
                  <a:srgbClr val="000099"/>
                </a:solidFill>
              </a:rPr>
            </a:br>
            <a:r>
              <a:rPr lang="ru-RU" sz="2200" dirty="0" smtClean="0">
                <a:solidFill>
                  <a:srgbClr val="000099"/>
                </a:solidFill>
              </a:rPr>
              <a:t>                   «в здоровом теле – здоровый дух»</a:t>
            </a:r>
            <a:br>
              <a:rPr lang="ru-RU" sz="2200" dirty="0" smtClean="0">
                <a:solidFill>
                  <a:srgbClr val="000099"/>
                </a:solidFill>
              </a:rPr>
            </a:br>
            <a:r>
              <a:rPr lang="ru-RU" sz="2200" dirty="0" smtClean="0">
                <a:solidFill>
                  <a:srgbClr val="000099"/>
                </a:solidFill>
              </a:rPr>
              <a:t/>
            </a:r>
            <a:br>
              <a:rPr lang="ru-RU" sz="2200" dirty="0" smtClean="0">
                <a:solidFill>
                  <a:srgbClr val="000099"/>
                </a:solidFill>
              </a:rPr>
            </a:br>
            <a:r>
              <a:rPr lang="ru-RU" sz="2200" dirty="0" smtClean="0">
                <a:solidFill>
                  <a:srgbClr val="000099"/>
                </a:solidFill>
              </a:rPr>
              <a:t>Вечер загадок: «зимние виды спорта»</a:t>
            </a:r>
            <a:br>
              <a:rPr lang="ru-RU" sz="2200" dirty="0" smtClean="0">
                <a:solidFill>
                  <a:srgbClr val="000099"/>
                </a:solidFill>
              </a:rPr>
            </a:br>
            <a:r>
              <a:rPr lang="ru-RU" sz="2200" dirty="0" smtClean="0">
                <a:solidFill>
                  <a:srgbClr val="000099"/>
                </a:solidFill>
              </a:rPr>
              <a:t>Конструирование: «Олимпийский факел»</a:t>
            </a:r>
            <a:br>
              <a:rPr lang="ru-RU" sz="2200" dirty="0" smtClean="0">
                <a:solidFill>
                  <a:srgbClr val="000099"/>
                </a:solidFill>
              </a:rPr>
            </a:br>
            <a:r>
              <a:rPr lang="ru-RU" sz="2200" dirty="0" smtClean="0">
                <a:solidFill>
                  <a:srgbClr val="000099"/>
                </a:solidFill>
              </a:rPr>
              <a:t>Рисование: «Любимый вид  зимнего спорта»</a:t>
            </a:r>
            <a:br>
              <a:rPr lang="ru-RU" sz="2200" dirty="0" smtClean="0">
                <a:solidFill>
                  <a:srgbClr val="000099"/>
                </a:solidFill>
              </a:rPr>
            </a:br>
            <a:r>
              <a:rPr lang="ru-RU" sz="2200" dirty="0" smtClean="0">
                <a:solidFill>
                  <a:srgbClr val="000099"/>
                </a:solidFill>
              </a:rPr>
              <a:t> Аппликация «Фигурист»</a:t>
            </a:r>
            <a:br>
              <a:rPr lang="ru-RU" sz="2200" dirty="0" smtClean="0">
                <a:solidFill>
                  <a:srgbClr val="000099"/>
                </a:solidFill>
              </a:rPr>
            </a:br>
            <a:r>
              <a:rPr lang="ru-RU" sz="2200" dirty="0" smtClean="0">
                <a:solidFill>
                  <a:srgbClr val="000099"/>
                </a:solidFill>
              </a:rPr>
              <a:t>Пластилинография: «Олимпийская медаль»</a:t>
            </a:r>
            <a:br>
              <a:rPr lang="ru-RU" sz="2200" dirty="0" smtClean="0">
                <a:solidFill>
                  <a:srgbClr val="000099"/>
                </a:solidFill>
              </a:rPr>
            </a:br>
            <a:r>
              <a:rPr lang="ru-RU" sz="2200" dirty="0" smtClean="0">
                <a:solidFill>
                  <a:srgbClr val="000099"/>
                </a:solidFill>
              </a:rPr>
              <a:t>Чтение стихотворений о спорте.</a:t>
            </a:r>
            <a:br>
              <a:rPr lang="ru-RU" sz="2200" dirty="0" smtClean="0">
                <a:solidFill>
                  <a:srgbClr val="000099"/>
                </a:solidFill>
              </a:rPr>
            </a:br>
            <a:r>
              <a:rPr lang="ru-RU" sz="2200" dirty="0" smtClean="0">
                <a:solidFill>
                  <a:srgbClr val="000099"/>
                </a:solidFill>
              </a:rPr>
              <a:t/>
            </a:r>
            <a:br>
              <a:rPr lang="ru-RU" sz="2200" dirty="0" smtClean="0">
                <a:solidFill>
                  <a:srgbClr val="000099"/>
                </a:solidFill>
              </a:rPr>
            </a:b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Итоговое мероприятие:</a:t>
            </a:r>
            <a:r>
              <a:rPr lang="ru-RU" sz="2200" dirty="0" smtClean="0">
                <a:solidFill>
                  <a:srgbClr val="000099"/>
                </a:solidFill>
              </a:rPr>
              <a:t/>
            </a:r>
            <a:br>
              <a:rPr lang="ru-RU" sz="2200" dirty="0" smtClean="0">
                <a:solidFill>
                  <a:srgbClr val="000099"/>
                </a:solidFill>
              </a:rPr>
            </a:br>
            <a:r>
              <a:rPr lang="ru-RU" sz="2200" dirty="0" smtClean="0">
                <a:solidFill>
                  <a:srgbClr val="000099"/>
                </a:solidFill>
              </a:rPr>
              <a:t>Коллективная работа «Олимпийский салют»</a:t>
            </a:r>
            <a:br>
              <a:rPr lang="ru-RU" sz="2200" dirty="0" smtClean="0">
                <a:solidFill>
                  <a:srgbClr val="000099"/>
                </a:solidFill>
              </a:rPr>
            </a:br>
            <a:r>
              <a:rPr lang="ru-RU" sz="2200" dirty="0" smtClean="0">
                <a:solidFill>
                  <a:srgbClr val="000099"/>
                </a:solidFill>
              </a:rPr>
              <a:t/>
            </a:r>
            <a:br>
              <a:rPr lang="ru-RU" sz="2200" dirty="0" smtClean="0">
                <a:solidFill>
                  <a:srgbClr val="000099"/>
                </a:solidFill>
              </a:rPr>
            </a:b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Работа с родителями: </a:t>
            </a:r>
            <a:r>
              <a:rPr lang="ru-RU" sz="2200" dirty="0" smtClean="0">
                <a:solidFill>
                  <a:srgbClr val="000099"/>
                </a:solidFill>
              </a:rPr>
              <a:t/>
            </a:r>
            <a:br>
              <a:rPr lang="ru-RU" sz="2200" dirty="0" smtClean="0">
                <a:solidFill>
                  <a:srgbClr val="000099"/>
                </a:solidFill>
              </a:rPr>
            </a:br>
            <a:r>
              <a:rPr lang="ru-RU" sz="2200" dirty="0" smtClean="0">
                <a:solidFill>
                  <a:srgbClr val="000099"/>
                </a:solidFill>
              </a:rPr>
              <a:t>беседа:   «зимние олимпийские игры»</a:t>
            </a:r>
            <a:br>
              <a:rPr lang="ru-RU" sz="2200" dirty="0" smtClean="0">
                <a:solidFill>
                  <a:srgbClr val="000099"/>
                </a:solidFill>
              </a:rPr>
            </a:br>
            <a:r>
              <a:rPr lang="ru-RU" sz="2200" dirty="0" smtClean="0">
                <a:solidFill>
                  <a:srgbClr val="000099"/>
                </a:solidFill>
              </a:rPr>
              <a:t>Совместное творчество: «эмблема олимпиады»</a:t>
            </a:r>
            <a:br>
              <a:rPr lang="ru-RU" sz="2200" dirty="0" smtClean="0">
                <a:solidFill>
                  <a:srgbClr val="000099"/>
                </a:solidFill>
              </a:rPr>
            </a:br>
            <a:r>
              <a:rPr lang="ru-RU" sz="2000" dirty="0" smtClean="0">
                <a:solidFill>
                  <a:srgbClr val="000099"/>
                </a:solidFill>
              </a:rPr>
              <a:t/>
            </a:r>
            <a:br>
              <a:rPr lang="ru-RU" sz="2000" dirty="0" smtClean="0">
                <a:solidFill>
                  <a:srgbClr val="000099"/>
                </a:solidFill>
              </a:rPr>
            </a:br>
            <a:r>
              <a:rPr lang="ru-RU" sz="2000" dirty="0" smtClean="0">
                <a:solidFill>
                  <a:srgbClr val="000099"/>
                </a:solidFill>
              </a:rPr>
              <a:t>                    </a:t>
            </a:r>
            <a:endParaRPr lang="ru-RU" sz="2000" dirty="0">
              <a:solidFill>
                <a:srgbClr val="000099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22313" y="5715016"/>
            <a:ext cx="7207273" cy="285752"/>
          </a:xfrm>
        </p:spPr>
        <p:txBody>
          <a:bodyPr>
            <a:normAutofit fontScale="47500" lnSpcReduction="20000"/>
          </a:bodyPr>
          <a:lstStyle/>
          <a:p>
            <a:endParaRPr lang="ru-RU" sz="3200" b="1" i="1" dirty="0" smtClean="0"/>
          </a:p>
          <a:p>
            <a:endParaRPr lang="ru-RU" sz="3200" b="1" dirty="0"/>
          </a:p>
        </p:txBody>
      </p:sp>
      <p:pic>
        <p:nvPicPr>
          <p:cNvPr id="4" name="Picture 2" descr="C:\Users\Professional\Desktop\rue047ed1230c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858015" y="1928802"/>
            <a:ext cx="2285984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341</Words>
  <Application>Microsoft Office PowerPoint</Application>
  <PresentationFormat>Экран (4:3)</PresentationFormat>
  <Paragraphs>95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.</vt:lpstr>
      <vt:lpstr>                              </vt:lpstr>
      <vt:lpstr>                              </vt:lpstr>
      <vt:lpstr>                              </vt:lpstr>
      <vt:lpstr>Слайд 6</vt:lpstr>
      <vt:lpstr>                              </vt:lpstr>
      <vt:lpstr>                      1 неделя   Презентация:  «История возникновения Олимпийских игр»                                   «Олимпийские игры» Просмотр отрывка из  фильма «Открытие олимпиады в Пекине» Беседы: «Какие виды зимнего спорота вы знаете?»                     «Символы олимпиады» Конструирование: «Олимпийский огонь»  Рисование :»Зимняя олимпиада» Лепка «Лыжник» Чтение стихотворений о спорте, здоровом образе жизни, олимпиаде. Раскраски, обводки по теме: зимние виды спорта, олимпиада.   </vt:lpstr>
      <vt:lpstr>                      2 неделя Просмотр  отрывка из  фильма: «закрытие олимпийских игр» Презентация:  «Чемпионы олимпиады» Беседы: «Как стать олимпийским чемпионом»                    «в здоровом теле – здоровый дух»  Вечер загадок: «зимние виды спорта» Конструирование: «Олимпийский факел» Рисование: «Любимый вид  зимнего спорта»  Аппликация «Фигурист» Пластилинография: «Олимпийская медаль» Чтение стихотворений о спорте.  Итоговое мероприятие: Коллективная работа «Олимпийский салют»  Работа с родителями:  беседа:   «зимние олимпийские игры» Совместное творчество: «эмблема олимпиады»                      </vt:lpstr>
      <vt:lpstr>Лепка: «Лыжник»</vt:lpstr>
      <vt:lpstr>Конструирование:  «Олимпийский факел»</vt:lpstr>
      <vt:lpstr>Пластилиногафия: «Олимпийская медаль» </vt:lpstr>
      <vt:lpstr>Эмблема олимпиады глазами детей</vt:lpstr>
      <vt:lpstr>Любимый вид зимнего спорта</vt:lpstr>
      <vt:lpstr>Итоговое мероприятие:  коллективная работа: «Олимпийский салют»</vt:lpstr>
      <vt:lpstr> </vt:lpstr>
      <vt:lpstr>Работа с родителями.   Творческая работа: «Эмблема Олимпиады» </vt:lpstr>
      <vt:lpstr>Лэпбук  «Мое здоровье» мы рассматривали вместе, Много знаний получили , было очень интересно. </vt:lpstr>
      <vt:lpstr>Лэпбук  используется для работы с детьми Тема: «В здоровом теле здоровый дух»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61</cp:revision>
  <dcterms:created xsi:type="dcterms:W3CDTF">2019-01-15T16:50:16Z</dcterms:created>
  <dcterms:modified xsi:type="dcterms:W3CDTF">2022-02-21T04:40:18Z</dcterms:modified>
</cp:coreProperties>
</file>